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19"/>
  </p:notesMasterIdLst>
  <p:handoutMasterIdLst>
    <p:handoutMasterId r:id="rId20"/>
  </p:handoutMasterIdLst>
  <p:sldIdLst>
    <p:sldId id="1487" r:id="rId5"/>
    <p:sldId id="1488" r:id="rId6"/>
    <p:sldId id="1553" r:id="rId7"/>
    <p:sldId id="1555" r:id="rId8"/>
    <p:sldId id="1551" r:id="rId9"/>
    <p:sldId id="1549" r:id="rId10"/>
    <p:sldId id="1550" r:id="rId11"/>
    <p:sldId id="1548" r:id="rId12"/>
    <p:sldId id="1552" r:id="rId13"/>
    <p:sldId id="1554" r:id="rId14"/>
    <p:sldId id="1557" r:id="rId15"/>
    <p:sldId id="1556" r:id="rId16"/>
    <p:sldId id="1522" r:id="rId17"/>
    <p:sldId id="1523" r:id="rId18"/>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53"/>
            <p14:sldId id="1555"/>
            <p14:sldId id="1551"/>
            <p14:sldId id="1549"/>
            <p14:sldId id="1550"/>
            <p14:sldId id="1548"/>
            <p14:sldId id="1552"/>
            <p14:sldId id="1554"/>
          </p14:sldIdLst>
        </p14:section>
        <p14:section name="Closing" id="{D4E3B1CF-DD2E-4D6E-961F-E6ECD190E64E}">
          <p14:sldIdLst>
            <p14:sldId id="1557"/>
            <p14:sldId id="1556"/>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46942" autoAdjust="0"/>
  </p:normalViewPr>
  <p:slideViewPr>
    <p:cSldViewPr>
      <p:cViewPr varScale="1">
        <p:scale>
          <a:sx n="46" d="100"/>
          <a:sy n="46" d="100"/>
        </p:scale>
        <p:origin x="1060" y="36"/>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dirty="0"/>
              <a:t>Tahoe/SPS 2001 – ASP Based, Single Box</a:t>
            </a:r>
          </a:p>
          <a:p>
            <a:pPr lvl="1"/>
            <a:r>
              <a:rPr lang="en-US" sz="2000" dirty="0"/>
              <a:t>Russ Started Here</a:t>
            </a:r>
          </a:p>
          <a:p>
            <a:r>
              <a:rPr lang="en-US" sz="3600" dirty="0"/>
              <a:t>SPS 2003 – Moved to ASP.NET, scale out, enterprise manageability</a:t>
            </a:r>
          </a:p>
          <a:p>
            <a:r>
              <a:rPr lang="en-US" sz="3600" dirty="0"/>
              <a:t>SPS 2007 – Added ECM, Publishing, Shared Services</a:t>
            </a:r>
          </a:p>
          <a:p>
            <a:pPr lvl="1"/>
            <a:r>
              <a:rPr lang="en-US" sz="2000" dirty="0"/>
              <a:t>John Started Here</a:t>
            </a:r>
          </a:p>
          <a:p>
            <a:r>
              <a:rPr lang="en-US" sz="3600" dirty="0"/>
              <a:t>SPS 2010 – FAST acquisition, search driven portals, scaled up </a:t>
            </a:r>
            <a:r>
              <a:rPr lang="en-US" sz="3600" dirty="0" err="1"/>
              <a:t>doclibs</a:t>
            </a:r>
            <a:endParaRPr lang="en-US" sz="3600" dirty="0"/>
          </a:p>
          <a:p>
            <a:r>
              <a:rPr lang="en-US" sz="3600" dirty="0"/>
              <a:t>SPS 2013 – Multitenant, base for our cloud based release</a:t>
            </a:r>
          </a:p>
          <a:p>
            <a:r>
              <a:rPr lang="en-US" sz="3600" dirty="0"/>
              <a:t>SPS 2016 – First version migrated back from Cloud</a:t>
            </a:r>
          </a:p>
          <a:p>
            <a:r>
              <a:rPr lang="en-US" sz="3600" dirty="0"/>
              <a:t>Transitioning</a:t>
            </a:r>
            <a:r>
              <a:rPr lang="en-US" sz="3600"/>
              <a:t> </a:t>
            </a:r>
            <a:r>
              <a:rPr lang="en-US" sz="3600" dirty="0"/>
              <a:t>over to </a:t>
            </a:r>
            <a:r>
              <a:rPr lang="en-US" sz="3600" dirty="0" err="1"/>
              <a:t>JohnFan</a:t>
            </a:r>
            <a:endParaRPr lang="en-US" sz="3600" dirty="0"/>
          </a:p>
          <a:p>
            <a:endParaRPr lang="en-US" sz="3600" dirty="0"/>
          </a:p>
          <a:p>
            <a:endParaRPr lang="en-US" dirty="0"/>
          </a:p>
        </p:txBody>
      </p:sp>
      <p:sp>
        <p:nvSpPr>
          <p:cNvPr id="4" name="Date Placeholder 3"/>
          <p:cNvSpPr>
            <a:spLocks noGrp="1"/>
          </p:cNvSpPr>
          <p:nvPr>
            <p:ph type="dt" idx="10"/>
          </p:nvPr>
        </p:nvSpPr>
        <p:spPr/>
        <p:txBody>
          <a:bodyPr/>
          <a:lstStyle/>
          <a:p>
            <a:fld id="{CA18E192-2F8D-428E-B62B-9841F858B005}" type="datetime1">
              <a:rPr lang="en-US" smtClean="0">
                <a:solidFill>
                  <a:prstClr val="black"/>
                </a:solidFill>
              </a:rPr>
              <a:pPr/>
              <a:t>11/4/2016</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15220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11/4/2016</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14</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n-lt"/>
              </a:rPr>
              <a:t>Over the past several years, with the evolution of Office 365, development of SharePoint solutions has encountered a new set of challenges: while on one hand IT and Tenant administrators require a new set of tools to control how data get accessed and consumed in their tenancies, developers, on the other hand, want to programmatically control the whole lifecycle, experience, and data access capabilities of a Site.</a:t>
            </a:r>
          </a:p>
          <a:p>
            <a:r>
              <a:rPr lang="en-US" sz="1200" dirty="0">
                <a:latin typeface="+mn-lt"/>
              </a:rPr>
              <a:t> </a:t>
            </a:r>
          </a:p>
          <a:p>
            <a:r>
              <a:rPr lang="en-US" sz="1200" dirty="0">
                <a:latin typeface="+mn-lt"/>
              </a:rPr>
              <a:t>Unfortunately, developers today find themselves constraint around building app parts as a result of </a:t>
            </a:r>
            <a:r>
              <a:rPr lang="en-US" sz="1200" dirty="0" err="1">
                <a:latin typeface="+mn-lt"/>
              </a:rPr>
              <a:t>iFrames</a:t>
            </a:r>
            <a:r>
              <a:rPr lang="en-US" sz="1200" dirty="0">
                <a:latin typeface="+mn-lt"/>
              </a:rPr>
              <a:t>, a reduced set of APIs, and no integration with cross Office 365 workloads. This in turn limits their ability to develop powerful portals that extend SharePoint.</a:t>
            </a:r>
          </a:p>
          <a:p>
            <a:r>
              <a:rPr lang="en-US" sz="1200" dirty="0">
                <a:latin typeface="+mn-lt"/>
              </a:rPr>
              <a:t> </a:t>
            </a:r>
          </a:p>
          <a:p>
            <a:r>
              <a:rPr lang="en-US" sz="1200" dirty="0">
                <a:latin typeface="+mn-lt"/>
              </a:rPr>
              <a:t>The client-side development framework will deliver capabilities that will help both first party and third party developers build powerful, rich applications and provide an enjoyable web experience in Office 365 for end users that are both intuitive and simple to consume.  </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11/4/2016 9:37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080421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Segoe UI"/>
              </a:rPr>
              <a:t>Built into the SharePoint mobile apps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9B58DE-4BA1-4364-B922-4D0E9172083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82069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rendered using Open Source web tech, predominantly React and Office Fabric</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CDN deployed “single-page” web apps with client side interactivity and fast page routing</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web parts</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and persisted caches</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Mobile optimized (responsive)</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11/4/2016 9:37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869831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2800" dirty="0">
                <a:gradFill>
                  <a:gsLst>
                    <a:gs pos="2917">
                      <a:schemeClr val="tx1"/>
                    </a:gs>
                    <a:gs pos="30000">
                      <a:schemeClr val="tx1"/>
                    </a:gs>
                  </a:gsLst>
                  <a:lin ang="5400000" scaled="0"/>
                </a:gradFill>
              </a:rPr>
              <a:t>Open Source Office UI Fabric with responsive grid</a:t>
            </a:r>
          </a:p>
          <a:p>
            <a:pPr>
              <a:spcAft>
                <a:spcPts val="600"/>
              </a:spcAft>
            </a:pPr>
            <a:r>
              <a:rPr lang="en-US" sz="2800" dirty="0">
                <a:gradFill>
                  <a:gsLst>
                    <a:gs pos="2917">
                      <a:schemeClr val="tx1"/>
                    </a:gs>
                    <a:gs pos="30000">
                      <a:schemeClr val="tx1"/>
                    </a:gs>
                  </a:gsLst>
                  <a:lin ang="5400000" scaled="0"/>
                </a:gradFill>
              </a:rPr>
              <a:t>Tight integration with native SharePoint apps </a:t>
            </a:r>
          </a:p>
          <a:p>
            <a:pPr lvl="1">
              <a:spcAft>
                <a:spcPts val="600"/>
              </a:spcAft>
            </a:pPr>
            <a:r>
              <a:rPr lang="en-US" sz="1600" dirty="0">
                <a:gradFill>
                  <a:gsLst>
                    <a:gs pos="2917">
                      <a:schemeClr val="tx1"/>
                    </a:gs>
                    <a:gs pos="30000">
                      <a:schemeClr val="tx1"/>
                    </a:gs>
                  </a:gsLst>
                  <a:lin ang="5400000" scaled="0"/>
                </a:gradFill>
              </a:rPr>
              <a:t>Shared middle tier microservices</a:t>
            </a:r>
          </a:p>
          <a:p>
            <a:pPr lvl="1">
              <a:spcAft>
                <a:spcPts val="600"/>
              </a:spcAft>
            </a:pPr>
            <a:r>
              <a:rPr lang="en-US" sz="1600" dirty="0">
                <a:gradFill>
                  <a:gsLst>
                    <a:gs pos="2917">
                      <a:schemeClr val="tx1"/>
                    </a:gs>
                    <a:gs pos="30000">
                      <a:schemeClr val="tx1"/>
                    </a:gs>
                  </a:gsLst>
                  <a:lin ang="5400000" scaled="0"/>
                </a:gradFill>
              </a:rPr>
              <a:t>Native chrome, </a:t>
            </a:r>
            <a:r>
              <a:rPr lang="en-US" sz="1600" dirty="0" err="1">
                <a:gradFill>
                  <a:gsLst>
                    <a:gs pos="2917">
                      <a:schemeClr val="tx1"/>
                    </a:gs>
                    <a:gs pos="30000">
                      <a:schemeClr val="tx1"/>
                    </a:gs>
                  </a:gsLst>
                  <a:lin ang="5400000" scaled="0"/>
                </a:gradFill>
              </a:rPr>
              <a:t>chromeless</a:t>
            </a:r>
            <a:r>
              <a:rPr lang="en-US" sz="1600" dirty="0">
                <a:gradFill>
                  <a:gsLst>
                    <a:gs pos="2917">
                      <a:schemeClr val="tx1"/>
                    </a:gs>
                    <a:gs pos="30000">
                      <a:schemeClr val="tx1"/>
                    </a:gs>
                  </a:gsLst>
                  <a:lin ang="5400000" scaled="0"/>
                </a:gradFill>
              </a:rPr>
              <a:t> mode</a:t>
            </a:r>
          </a:p>
          <a:p>
            <a:pPr lvl="1">
              <a:spcAft>
                <a:spcPts val="600"/>
              </a:spcAft>
            </a:pPr>
            <a:r>
              <a:rPr lang="en-US" sz="1600" dirty="0">
                <a:gradFill>
                  <a:gsLst>
                    <a:gs pos="2917">
                      <a:schemeClr val="tx1"/>
                    </a:gs>
                    <a:gs pos="30000">
                      <a:schemeClr val="tx1"/>
                    </a:gs>
                  </a:gsLst>
                  <a:lin ang="5400000" scaled="0"/>
                </a:gradFill>
              </a:rPr>
              <a:t>Native caching</a:t>
            </a:r>
          </a:p>
          <a:p>
            <a:pPr lvl="1">
              <a:spcAft>
                <a:spcPts val="600"/>
              </a:spcAft>
            </a:pPr>
            <a:r>
              <a:rPr lang="en-US" sz="1600" dirty="0">
                <a:gradFill>
                  <a:gsLst>
                    <a:gs pos="2917">
                      <a:schemeClr val="tx1"/>
                    </a:gs>
                    <a:gs pos="30000">
                      <a:schemeClr val="tx1"/>
                    </a:gs>
                  </a:gsLst>
                  <a:lin ang="5400000" scaled="0"/>
                </a:gradFill>
              </a:rPr>
              <a:t>Asset pre-fetching</a:t>
            </a:r>
          </a:p>
          <a:p>
            <a:pPr>
              <a:spcAft>
                <a:spcPts val="600"/>
              </a:spcAft>
            </a:pPr>
            <a:r>
              <a:rPr lang="en-US" sz="2800" dirty="0">
                <a:gradFill>
                  <a:gsLst>
                    <a:gs pos="2917">
                      <a:schemeClr val="tx1"/>
                    </a:gs>
                    <a:gs pos="30000">
                      <a:schemeClr val="tx1"/>
                    </a:gs>
                  </a:gsLst>
                  <a:lin ang="5400000" scaled="0"/>
                </a:gradFill>
              </a:rPr>
              <a:t>Adjust information density based on viewport</a:t>
            </a:r>
          </a:p>
          <a:p>
            <a:pPr lvl="1">
              <a:spcAft>
                <a:spcPts val="600"/>
              </a:spcAft>
            </a:pPr>
            <a:r>
              <a:rPr lang="en-US" sz="1600" dirty="0">
                <a:gradFill>
                  <a:gsLst>
                    <a:gs pos="2917">
                      <a:schemeClr val="tx1"/>
                    </a:gs>
                    <a:gs pos="30000">
                      <a:schemeClr val="tx1"/>
                    </a:gs>
                  </a:gsLst>
                  <a:lin ang="5400000" scaled="0"/>
                </a:gradFill>
              </a:rPr>
              <a:t>SharePoint Home expanded to multiple tabs, content density reduced, not all crammed onto one page</a:t>
            </a:r>
          </a:p>
          <a:p>
            <a:pPr lvl="1">
              <a:spcAft>
                <a:spcPts val="600"/>
              </a:spcAft>
            </a:pPr>
            <a:r>
              <a:rPr lang="en-US" sz="1600" dirty="0">
                <a:gradFill>
                  <a:gsLst>
                    <a:gs pos="2917">
                      <a:schemeClr val="tx1"/>
                    </a:gs>
                    <a:gs pos="30000">
                      <a:schemeClr val="tx1"/>
                    </a:gs>
                  </a:gsLst>
                  <a:lin ang="5400000" scaled="0"/>
                </a:gradFill>
              </a:rPr>
              <a:t>Alternate layouts for </a:t>
            </a:r>
            <a:r>
              <a:rPr lang="en-US" sz="1600" dirty="0" err="1">
                <a:gradFill>
                  <a:gsLst>
                    <a:gs pos="2917">
                      <a:schemeClr val="tx1"/>
                    </a:gs>
                    <a:gs pos="30000">
                      <a:schemeClr val="tx1"/>
                    </a:gs>
                  </a:gsLst>
                  <a:lin ang="5400000" scaled="0"/>
                </a:gradFill>
              </a:rPr>
              <a:t>webparts</a:t>
            </a:r>
            <a:r>
              <a:rPr lang="en-US" sz="1600" dirty="0">
                <a:gradFill>
                  <a:gsLst>
                    <a:gs pos="2917">
                      <a:schemeClr val="tx1"/>
                    </a:gs>
                    <a:gs pos="30000">
                      <a:schemeClr val="tx1"/>
                    </a:gs>
                  </a:gsLst>
                  <a:lin ang="5400000" scaled="0"/>
                </a:gradFill>
              </a:rPr>
              <a:t> (e.g. WAC embeds change to card mode)</a:t>
            </a:r>
          </a:p>
          <a:p>
            <a:pPr lvl="1">
              <a:spcAft>
                <a:spcPts val="600"/>
              </a:spcAft>
            </a:pPr>
            <a:r>
              <a:rPr lang="en-US" sz="1600" dirty="0">
                <a:gradFill>
                  <a:gsLst>
                    <a:gs pos="2917">
                      <a:schemeClr val="tx1"/>
                    </a:gs>
                    <a:gs pos="30000">
                      <a:schemeClr val="tx1"/>
                    </a:gs>
                  </a:gsLst>
                  <a:lin ang="5400000" scaled="0"/>
                </a:gradFill>
              </a:rPr>
              <a:t>Image renditions</a:t>
            </a:r>
          </a:p>
          <a:p>
            <a:pPr>
              <a:spcAft>
                <a:spcPts val="600"/>
              </a:spcAft>
            </a:pPr>
            <a:endParaRPr lang="en-US" sz="2800" dirty="0">
              <a:gradFill>
                <a:gsLst>
                  <a:gs pos="2917">
                    <a:schemeClr val="tx1"/>
                  </a:gs>
                  <a:gs pos="30000">
                    <a:schemeClr val="tx1"/>
                  </a:gs>
                </a:gsLst>
                <a:lin ang="5400000" scaled="0"/>
              </a:gradFill>
            </a:endParaRPr>
          </a:p>
          <a:p>
            <a:pPr>
              <a:spcAft>
                <a:spcPts val="600"/>
              </a:spcAft>
            </a:pPr>
            <a:r>
              <a:rPr lang="en-US" sz="2800" dirty="0">
                <a:gradFill>
                  <a:gsLst>
                    <a:gs pos="2917">
                      <a:schemeClr val="tx1"/>
                    </a:gs>
                    <a:gs pos="30000">
                      <a:schemeClr val="tx1"/>
                    </a:gs>
                  </a:gsLst>
                  <a:lin ang="5400000" scaled="0"/>
                </a:gradFill>
              </a:rPr>
              <a:t>Exploring…</a:t>
            </a:r>
          </a:p>
          <a:p>
            <a:pPr lvl="1">
              <a:spcAft>
                <a:spcPts val="600"/>
              </a:spcAft>
            </a:pPr>
            <a:r>
              <a:rPr lang="en-US" sz="1600" dirty="0">
                <a:gradFill>
                  <a:gsLst>
                    <a:gs pos="2917">
                      <a:schemeClr val="tx1"/>
                    </a:gs>
                    <a:gs pos="30000">
                      <a:schemeClr val="tx1"/>
                    </a:gs>
                  </a:gsLst>
                  <a:lin ang="5400000" scaled="0"/>
                </a:gradFill>
              </a:rPr>
              <a:t>Incremental page load</a:t>
            </a:r>
          </a:p>
          <a:p>
            <a:pPr lvl="1">
              <a:spcAft>
                <a:spcPts val="600"/>
              </a:spcAft>
            </a:pPr>
            <a:r>
              <a:rPr lang="en-US" sz="1600" dirty="0">
                <a:gradFill>
                  <a:gsLst>
                    <a:gs pos="2917">
                      <a:schemeClr val="tx1"/>
                    </a:gs>
                    <a:gs pos="30000">
                      <a:schemeClr val="tx1"/>
                    </a:gs>
                  </a:gsLst>
                  <a:lin ang="5400000" scaled="0"/>
                </a:gradFill>
              </a:rPr>
              <a:t>HTTP/2</a:t>
            </a:r>
          </a:p>
          <a:p>
            <a:pPr lvl="1">
              <a:spcAft>
                <a:spcPts val="600"/>
              </a:spcAft>
            </a:pPr>
            <a:r>
              <a:rPr lang="en-US" sz="1600" dirty="0">
                <a:gradFill>
                  <a:gsLst>
                    <a:gs pos="2917">
                      <a:schemeClr val="tx1"/>
                    </a:gs>
                    <a:gs pos="30000">
                      <a:schemeClr val="tx1"/>
                    </a:gs>
                  </a:gsLst>
                  <a:lin ang="5400000" scaled="0"/>
                </a:gradFill>
              </a:rPr>
              <a:t>Native rendering,</a:t>
            </a:r>
            <a:r>
              <a:rPr lang="en-US" sz="1600" baseline="0" dirty="0">
                <a:gradFill>
                  <a:gsLst>
                    <a:gs pos="2917">
                      <a:schemeClr val="tx1"/>
                    </a:gs>
                    <a:gs pos="30000">
                      <a:schemeClr val="tx1"/>
                    </a:gs>
                  </a:gsLst>
                  <a:lin ang="5400000" scaled="0"/>
                </a:gradFill>
              </a:rPr>
              <a:t> </a:t>
            </a:r>
            <a:r>
              <a:rPr lang="en-US" sz="1600" dirty="0">
                <a:gradFill>
                  <a:gsLst>
                    <a:gs pos="2917">
                      <a:schemeClr val="tx1"/>
                    </a:gs>
                    <a:gs pos="30000">
                      <a:schemeClr val="tx1"/>
                    </a:gs>
                  </a:gsLst>
                  <a:lin ang="5400000" scaled="0"/>
                </a:gradFill>
              </a:rPr>
              <a:t>authoring</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11/4/2016 9:37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829977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latin typeface="Segoe UI Light" pitchFamily="34" charset="0"/>
                <a:ea typeface="+mn-ea"/>
                <a:cs typeface="+mn-cs"/>
              </a:rPr>
              <a:t>The following exercises in the lab manual may be used for this demo:</a:t>
            </a:r>
          </a:p>
          <a:p>
            <a:endParaRPr lang="en-US" sz="900" kern="1200" dirty="0">
              <a:solidFill>
                <a:schemeClr val="tx1"/>
              </a:solidFill>
              <a:latin typeface="Segoe UI Light" pitchFamily="34" charset="0"/>
              <a:ea typeface="+mn-ea"/>
              <a:cs typeface="+mn-cs"/>
            </a:endParaRPr>
          </a:p>
          <a:p>
            <a:r>
              <a:rPr lang="en-US" sz="900" kern="1200" dirty="0">
                <a:solidFill>
                  <a:schemeClr val="tx1"/>
                </a:solidFill>
                <a:latin typeface="Segoe UI Light" pitchFamily="34" charset="0"/>
                <a:ea typeface="+mn-ea"/>
                <a:cs typeface="+mn-cs"/>
              </a:rPr>
              <a:t>Exercise 1: Create a hello world web part without any framework</a:t>
            </a:r>
          </a:p>
          <a:p>
            <a:r>
              <a:rPr lang="en-US" sz="900" kern="1200" dirty="0">
                <a:solidFill>
                  <a:schemeClr val="tx1"/>
                </a:solidFill>
                <a:latin typeface="Segoe UI Light" pitchFamily="34" charset="0"/>
                <a:ea typeface="+mn-ea"/>
                <a:cs typeface="+mn-cs"/>
              </a:rPr>
              <a:t>Exercise 2: Create a hello world web part with the React framework</a:t>
            </a:r>
          </a:p>
          <a:p>
            <a:r>
              <a:rPr lang="en-US" sz="900" kern="1200" dirty="0">
                <a:solidFill>
                  <a:schemeClr val="tx1"/>
                </a:solidFill>
                <a:latin typeface="Segoe UI Light" pitchFamily="34" charset="0"/>
                <a:ea typeface="+mn-ea"/>
                <a:cs typeface="+mn-cs"/>
              </a:rPr>
              <a:t>Exercise 3: Create a hello world web part in Angular 1.x</a:t>
            </a:r>
          </a:p>
          <a:p>
            <a:r>
              <a:rPr lang="en-US" sz="900" kern="1200" dirty="0">
                <a:solidFill>
                  <a:schemeClr val="tx1"/>
                </a:solidFill>
                <a:latin typeface="Segoe UI Light" pitchFamily="34" charset="0"/>
                <a:ea typeface="+mn-ea"/>
                <a:cs typeface="+mn-cs"/>
              </a:rPr>
              <a:t>Exercise 4: Create a hello world web part in Knockout</a:t>
            </a:r>
          </a:p>
          <a:p>
            <a:r>
              <a:rPr lang="en-US" sz="900" kern="1200" dirty="0">
                <a:solidFill>
                  <a:schemeClr val="tx1"/>
                </a:solidFill>
                <a:latin typeface="Segoe UI Light" pitchFamily="34" charset="0"/>
                <a:ea typeface="+mn-ea"/>
                <a:cs typeface="+mn-cs"/>
              </a:rPr>
              <a:t>Exercise 5: Create a hello world web part with jQuery</a:t>
            </a:r>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272165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2800" dirty="0">
                <a:gradFill>
                  <a:gsLst>
                    <a:gs pos="2917">
                      <a:schemeClr val="tx1"/>
                    </a:gs>
                    <a:gs pos="30000">
                      <a:schemeClr val="tx1"/>
                    </a:gs>
                  </a:gsLst>
                  <a:lin ang="5400000" scaled="0"/>
                </a:gradFill>
              </a:rPr>
              <a:t>Open Source Office UI Fabric with responsive grid</a:t>
            </a:r>
          </a:p>
          <a:p>
            <a:pPr>
              <a:spcAft>
                <a:spcPts val="600"/>
              </a:spcAft>
            </a:pPr>
            <a:r>
              <a:rPr lang="en-US" sz="2800" dirty="0">
                <a:gradFill>
                  <a:gsLst>
                    <a:gs pos="2917">
                      <a:schemeClr val="tx1"/>
                    </a:gs>
                    <a:gs pos="30000">
                      <a:schemeClr val="tx1"/>
                    </a:gs>
                  </a:gsLst>
                  <a:lin ang="5400000" scaled="0"/>
                </a:gradFill>
              </a:rPr>
              <a:t>Tight integration with native SharePoint apps </a:t>
            </a:r>
          </a:p>
          <a:p>
            <a:pPr lvl="1">
              <a:spcAft>
                <a:spcPts val="600"/>
              </a:spcAft>
            </a:pPr>
            <a:r>
              <a:rPr lang="en-US" sz="1600" dirty="0">
                <a:gradFill>
                  <a:gsLst>
                    <a:gs pos="2917">
                      <a:schemeClr val="tx1"/>
                    </a:gs>
                    <a:gs pos="30000">
                      <a:schemeClr val="tx1"/>
                    </a:gs>
                  </a:gsLst>
                  <a:lin ang="5400000" scaled="0"/>
                </a:gradFill>
              </a:rPr>
              <a:t>Shared middle tier </a:t>
            </a:r>
            <a:r>
              <a:rPr lang="en-US" sz="1600" dirty="0" err="1">
                <a:gradFill>
                  <a:gsLst>
                    <a:gs pos="2917">
                      <a:schemeClr val="tx1"/>
                    </a:gs>
                    <a:gs pos="30000">
                      <a:schemeClr val="tx1"/>
                    </a:gs>
                  </a:gsLst>
                  <a:lin ang="5400000" scaled="0"/>
                </a:gradFill>
              </a:rPr>
              <a:t>microservices</a:t>
            </a:r>
            <a:endParaRPr lang="en-US" sz="1600" dirty="0">
              <a:gradFill>
                <a:gsLst>
                  <a:gs pos="2917">
                    <a:schemeClr val="tx1"/>
                  </a:gs>
                  <a:gs pos="30000">
                    <a:schemeClr val="tx1"/>
                  </a:gs>
                </a:gsLst>
                <a:lin ang="5400000" scaled="0"/>
              </a:gradFill>
            </a:endParaRPr>
          </a:p>
          <a:p>
            <a:pPr lvl="1">
              <a:spcAft>
                <a:spcPts val="600"/>
              </a:spcAft>
            </a:pPr>
            <a:r>
              <a:rPr lang="en-US" sz="1600" dirty="0">
                <a:gradFill>
                  <a:gsLst>
                    <a:gs pos="2917">
                      <a:schemeClr val="tx1"/>
                    </a:gs>
                    <a:gs pos="30000">
                      <a:schemeClr val="tx1"/>
                    </a:gs>
                  </a:gsLst>
                  <a:lin ang="5400000" scaled="0"/>
                </a:gradFill>
              </a:rPr>
              <a:t>Native chrome, </a:t>
            </a:r>
            <a:r>
              <a:rPr lang="en-US" sz="1600" dirty="0" err="1">
                <a:gradFill>
                  <a:gsLst>
                    <a:gs pos="2917">
                      <a:schemeClr val="tx1"/>
                    </a:gs>
                    <a:gs pos="30000">
                      <a:schemeClr val="tx1"/>
                    </a:gs>
                  </a:gsLst>
                  <a:lin ang="5400000" scaled="0"/>
                </a:gradFill>
              </a:rPr>
              <a:t>chromeless</a:t>
            </a:r>
            <a:r>
              <a:rPr lang="en-US" sz="1600" dirty="0">
                <a:gradFill>
                  <a:gsLst>
                    <a:gs pos="2917">
                      <a:schemeClr val="tx1"/>
                    </a:gs>
                    <a:gs pos="30000">
                      <a:schemeClr val="tx1"/>
                    </a:gs>
                  </a:gsLst>
                  <a:lin ang="5400000" scaled="0"/>
                </a:gradFill>
              </a:rPr>
              <a:t> mode</a:t>
            </a:r>
          </a:p>
          <a:p>
            <a:pPr lvl="1">
              <a:spcAft>
                <a:spcPts val="600"/>
              </a:spcAft>
            </a:pPr>
            <a:r>
              <a:rPr lang="en-US" sz="1600" dirty="0">
                <a:gradFill>
                  <a:gsLst>
                    <a:gs pos="2917">
                      <a:schemeClr val="tx1"/>
                    </a:gs>
                    <a:gs pos="30000">
                      <a:schemeClr val="tx1"/>
                    </a:gs>
                  </a:gsLst>
                  <a:lin ang="5400000" scaled="0"/>
                </a:gradFill>
              </a:rPr>
              <a:t>Native caching</a:t>
            </a:r>
          </a:p>
          <a:p>
            <a:pPr lvl="1">
              <a:spcAft>
                <a:spcPts val="600"/>
              </a:spcAft>
            </a:pPr>
            <a:r>
              <a:rPr lang="en-US" sz="1600" dirty="0">
                <a:gradFill>
                  <a:gsLst>
                    <a:gs pos="2917">
                      <a:schemeClr val="tx1"/>
                    </a:gs>
                    <a:gs pos="30000">
                      <a:schemeClr val="tx1"/>
                    </a:gs>
                  </a:gsLst>
                  <a:lin ang="5400000" scaled="0"/>
                </a:gradFill>
              </a:rPr>
              <a:t>Asset pre-fetching</a:t>
            </a:r>
          </a:p>
          <a:p>
            <a:pPr>
              <a:spcAft>
                <a:spcPts val="600"/>
              </a:spcAft>
            </a:pPr>
            <a:r>
              <a:rPr lang="en-US" sz="2800" dirty="0">
                <a:gradFill>
                  <a:gsLst>
                    <a:gs pos="2917">
                      <a:schemeClr val="tx1"/>
                    </a:gs>
                    <a:gs pos="30000">
                      <a:schemeClr val="tx1"/>
                    </a:gs>
                  </a:gsLst>
                  <a:lin ang="5400000" scaled="0"/>
                </a:gradFill>
              </a:rPr>
              <a:t>Adjust information density based on viewport</a:t>
            </a:r>
          </a:p>
          <a:p>
            <a:pPr lvl="1">
              <a:spcAft>
                <a:spcPts val="600"/>
              </a:spcAft>
            </a:pPr>
            <a:r>
              <a:rPr lang="en-US" sz="1600" dirty="0">
                <a:gradFill>
                  <a:gsLst>
                    <a:gs pos="2917">
                      <a:schemeClr val="tx1"/>
                    </a:gs>
                    <a:gs pos="30000">
                      <a:schemeClr val="tx1"/>
                    </a:gs>
                  </a:gsLst>
                  <a:lin ang="5400000" scaled="0"/>
                </a:gradFill>
              </a:rPr>
              <a:t>SharePoint Home expanded to multiple tabs, content density reduced, not all crammed onto one page</a:t>
            </a:r>
          </a:p>
          <a:p>
            <a:pPr lvl="1">
              <a:spcAft>
                <a:spcPts val="600"/>
              </a:spcAft>
            </a:pPr>
            <a:r>
              <a:rPr lang="en-US" sz="1600" dirty="0">
                <a:gradFill>
                  <a:gsLst>
                    <a:gs pos="2917">
                      <a:schemeClr val="tx1"/>
                    </a:gs>
                    <a:gs pos="30000">
                      <a:schemeClr val="tx1"/>
                    </a:gs>
                  </a:gsLst>
                  <a:lin ang="5400000" scaled="0"/>
                </a:gradFill>
              </a:rPr>
              <a:t>Alternate layouts for </a:t>
            </a:r>
            <a:r>
              <a:rPr lang="en-US" sz="1600" dirty="0" err="1">
                <a:gradFill>
                  <a:gsLst>
                    <a:gs pos="2917">
                      <a:schemeClr val="tx1"/>
                    </a:gs>
                    <a:gs pos="30000">
                      <a:schemeClr val="tx1"/>
                    </a:gs>
                  </a:gsLst>
                  <a:lin ang="5400000" scaled="0"/>
                </a:gradFill>
              </a:rPr>
              <a:t>webparts</a:t>
            </a:r>
            <a:r>
              <a:rPr lang="en-US" sz="1600" dirty="0">
                <a:gradFill>
                  <a:gsLst>
                    <a:gs pos="2917">
                      <a:schemeClr val="tx1"/>
                    </a:gs>
                    <a:gs pos="30000">
                      <a:schemeClr val="tx1"/>
                    </a:gs>
                  </a:gsLst>
                  <a:lin ang="5400000" scaled="0"/>
                </a:gradFill>
              </a:rPr>
              <a:t> (e.g. WAC embeds change to card mode)</a:t>
            </a:r>
          </a:p>
          <a:p>
            <a:pPr lvl="1">
              <a:spcAft>
                <a:spcPts val="600"/>
              </a:spcAft>
            </a:pPr>
            <a:r>
              <a:rPr lang="en-US" sz="1600" dirty="0">
                <a:gradFill>
                  <a:gsLst>
                    <a:gs pos="2917">
                      <a:schemeClr val="tx1"/>
                    </a:gs>
                    <a:gs pos="30000">
                      <a:schemeClr val="tx1"/>
                    </a:gs>
                  </a:gsLst>
                  <a:lin ang="5400000" scaled="0"/>
                </a:gradFill>
              </a:rPr>
              <a:t>Image renditions</a:t>
            </a:r>
          </a:p>
          <a:p>
            <a:pPr>
              <a:spcAft>
                <a:spcPts val="600"/>
              </a:spcAft>
            </a:pPr>
            <a:endParaRPr lang="en-US" sz="2800" dirty="0">
              <a:gradFill>
                <a:gsLst>
                  <a:gs pos="2917">
                    <a:schemeClr val="tx1"/>
                  </a:gs>
                  <a:gs pos="30000">
                    <a:schemeClr val="tx1"/>
                  </a:gs>
                </a:gsLst>
                <a:lin ang="5400000" scaled="0"/>
              </a:gradFill>
            </a:endParaRPr>
          </a:p>
          <a:p>
            <a:pPr>
              <a:spcAft>
                <a:spcPts val="600"/>
              </a:spcAft>
            </a:pPr>
            <a:r>
              <a:rPr lang="en-US" sz="2800" dirty="0">
                <a:gradFill>
                  <a:gsLst>
                    <a:gs pos="2917">
                      <a:schemeClr val="tx1"/>
                    </a:gs>
                    <a:gs pos="30000">
                      <a:schemeClr val="tx1"/>
                    </a:gs>
                  </a:gsLst>
                  <a:lin ang="5400000" scaled="0"/>
                </a:gradFill>
              </a:rPr>
              <a:t>Exploring…</a:t>
            </a:r>
          </a:p>
          <a:p>
            <a:pPr lvl="1">
              <a:spcAft>
                <a:spcPts val="600"/>
              </a:spcAft>
            </a:pPr>
            <a:r>
              <a:rPr lang="en-US" sz="1600" dirty="0">
                <a:gradFill>
                  <a:gsLst>
                    <a:gs pos="2917">
                      <a:schemeClr val="tx1"/>
                    </a:gs>
                    <a:gs pos="30000">
                      <a:schemeClr val="tx1"/>
                    </a:gs>
                  </a:gsLst>
                  <a:lin ang="5400000" scaled="0"/>
                </a:gradFill>
              </a:rPr>
              <a:t>Incremental page load</a:t>
            </a:r>
          </a:p>
          <a:p>
            <a:pPr lvl="1">
              <a:spcAft>
                <a:spcPts val="600"/>
              </a:spcAft>
            </a:pPr>
            <a:r>
              <a:rPr lang="en-US" sz="1600" dirty="0">
                <a:gradFill>
                  <a:gsLst>
                    <a:gs pos="2917">
                      <a:schemeClr val="tx1"/>
                    </a:gs>
                    <a:gs pos="30000">
                      <a:schemeClr val="tx1"/>
                    </a:gs>
                  </a:gsLst>
                  <a:lin ang="5400000" scaled="0"/>
                </a:gradFill>
              </a:rPr>
              <a:t>HTTP/2</a:t>
            </a:r>
          </a:p>
          <a:p>
            <a:pPr lvl="1">
              <a:spcAft>
                <a:spcPts val="600"/>
              </a:spcAft>
            </a:pPr>
            <a:r>
              <a:rPr lang="en-US" sz="1600" dirty="0">
                <a:gradFill>
                  <a:gsLst>
                    <a:gs pos="2917">
                      <a:schemeClr val="tx1"/>
                    </a:gs>
                    <a:gs pos="30000">
                      <a:schemeClr val="tx1"/>
                    </a:gs>
                  </a:gsLst>
                  <a:lin ang="5400000" scaled="0"/>
                </a:gradFill>
              </a:rPr>
              <a:t>Native rendering,</a:t>
            </a:r>
            <a:r>
              <a:rPr lang="en-US" sz="1600" baseline="0" dirty="0">
                <a:gradFill>
                  <a:gsLst>
                    <a:gs pos="2917">
                      <a:schemeClr val="tx1"/>
                    </a:gs>
                    <a:gs pos="30000">
                      <a:schemeClr val="tx1"/>
                    </a:gs>
                  </a:gsLst>
                  <a:lin ang="5400000" scaled="0"/>
                </a:gradFill>
              </a:rPr>
              <a:t> </a:t>
            </a:r>
            <a:r>
              <a:rPr lang="en-US" sz="1600" dirty="0">
                <a:gradFill>
                  <a:gsLst>
                    <a:gs pos="2917">
                      <a:schemeClr val="tx1"/>
                    </a:gs>
                    <a:gs pos="30000">
                      <a:schemeClr val="tx1"/>
                    </a:gs>
                  </a:gsLst>
                  <a:lin ang="5400000" scaled="0"/>
                </a:gradFill>
              </a:rPr>
              <a:t>authoring</a:t>
            </a:r>
          </a:p>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11/4/2016 9:37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95326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2334979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11/4/2016</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13</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18.png"/><Relationship Id="rId5" Type="http://schemas.openxmlformats.org/officeDocument/2006/relationships/image" Target="../media/image17.gif"/><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21.emf"/><Relationship Id="rId4" Type="http://schemas.openxmlformats.org/officeDocument/2006/relationships/image" Target="../media/image20.emf"/></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Getting started with SharePoint Framework</a:t>
            </a:r>
          </a:p>
        </p:txBody>
      </p:sp>
      <p:sp>
        <p:nvSpPr>
          <p:cNvPr id="6" name="Text Placeholder 5"/>
          <p:cNvSpPr>
            <a:spLocks noGrp="1"/>
          </p:cNvSpPr>
          <p:nvPr>
            <p:ph type="body" sz="quarter" idx="14"/>
          </p:nvPr>
        </p:nvSpPr>
        <p:spPr/>
        <p:txBody>
          <a:bodyPr/>
          <a:lstStyle/>
          <a:p>
            <a:r>
              <a:rPr lang="en-US" dirty="0"/>
              <a:t>Introducing SharePoint Framework</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077766"/>
          </a:xfrm>
        </p:spPr>
        <p:txBody>
          <a:bodyPr/>
          <a:lstStyle/>
          <a:p>
            <a:r>
              <a:rPr lang="en-US" dirty="0">
                <a:gradFill>
                  <a:gsLst>
                    <a:gs pos="2917">
                      <a:schemeClr val="tx1"/>
                    </a:gs>
                    <a:gs pos="30000">
                      <a:schemeClr val="tx1"/>
                    </a:gs>
                  </a:gsLst>
                  <a:lin ang="5400000" scaled="0"/>
                </a:gradFill>
              </a:rPr>
              <a:t>In similar ways as with SharePoint Add-in model, server side development is needed for back end services</a:t>
            </a:r>
          </a:p>
          <a:p>
            <a:r>
              <a:rPr lang="en-US" dirty="0">
                <a:gradFill>
                  <a:gsLst>
                    <a:gs pos="2917">
                      <a:schemeClr val="tx1"/>
                    </a:gs>
                    <a:gs pos="30000">
                      <a:schemeClr val="tx1"/>
                    </a:gs>
                  </a:gsLst>
                  <a:lin ang="5400000" scaled="0"/>
                </a:gradFill>
              </a:rPr>
              <a:t>SharePoint Framework concentrates on user interface, not on fundamentals around the API usage</a:t>
            </a:r>
            <a:endParaRPr lang="fi-FI" dirty="0">
              <a:gradFill>
                <a:gsLst>
                  <a:gs pos="2917">
                    <a:schemeClr val="tx1"/>
                  </a:gs>
                  <a:gs pos="30000">
                    <a:schemeClr val="tx1"/>
                  </a:gs>
                </a:gsLst>
                <a:lin ang="5400000" scaled="0"/>
              </a:gradFill>
            </a:endParaRPr>
          </a:p>
        </p:txBody>
      </p:sp>
      <p:sp>
        <p:nvSpPr>
          <p:cNvPr id="3" name="Title 2"/>
          <p:cNvSpPr>
            <a:spLocks noGrp="1"/>
          </p:cNvSpPr>
          <p:nvPr>
            <p:ph type="title"/>
          </p:nvPr>
        </p:nvSpPr>
        <p:spPr/>
        <p:txBody>
          <a:bodyPr/>
          <a:lstStyle/>
          <a:p>
            <a:r>
              <a:rPr lang="en-US" dirty="0"/>
              <a:t>All JavaScript development? - No</a:t>
            </a:r>
            <a:endParaRPr lang="fi-FI" dirty="0"/>
          </a:p>
        </p:txBody>
      </p:sp>
    </p:spTree>
    <p:extLst>
      <p:ext uri="{BB962C8B-B14F-4D97-AF65-F5344CB8AC3E}">
        <p14:creationId xmlns:p14="http://schemas.microsoft.com/office/powerpoint/2010/main" val="85071072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Overview</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Demo</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Extending</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03859354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255005859"/>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Overview</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Demo</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Extending</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664359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p:nvPr/>
        </p:nvCxnSpPr>
        <p:spPr>
          <a:xfrm flipV="1">
            <a:off x="225667" y="3903883"/>
            <a:ext cx="11938536" cy="36980"/>
          </a:xfrm>
          <a:prstGeom prst="straightConnector1">
            <a:avLst/>
          </a:prstGeom>
          <a:ln w="76200">
            <a:solidFill>
              <a:schemeClr val="bg2">
                <a:lumMod val="50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74639" y="295274"/>
            <a:ext cx="11889564" cy="917575"/>
          </a:xfrm>
        </p:spPr>
        <p:txBody>
          <a:bodyPr/>
          <a:lstStyle/>
          <a:p>
            <a:r>
              <a:rPr lang="en-US" sz="4000" dirty="0">
                <a:solidFill>
                  <a:srgbClr val="000000">
                    <a:lumMod val="65000"/>
                    <a:lumOff val="35000"/>
                  </a:srgbClr>
                </a:solidFill>
                <a:latin typeface="Segoe UI Light" panose="020B0502040204020203" pitchFamily="34" charset="0"/>
                <a:cs typeface="Segoe UI Light" panose="020B0502040204020203" pitchFamily="34" charset="0"/>
              </a:rPr>
              <a:t>SharePoint UX – Evolving cross versions</a:t>
            </a:r>
          </a:p>
        </p:txBody>
      </p:sp>
      <p:grpSp>
        <p:nvGrpSpPr>
          <p:cNvPr id="57" name="Group 56"/>
          <p:cNvGrpSpPr/>
          <p:nvPr/>
        </p:nvGrpSpPr>
        <p:grpSpPr>
          <a:xfrm>
            <a:off x="5852240" y="1464618"/>
            <a:ext cx="1800000" cy="4371296"/>
            <a:chOff x="5852240" y="1464618"/>
            <a:chExt cx="1800000" cy="4371296"/>
          </a:xfrm>
        </p:grpSpPr>
        <p:sp>
          <p:nvSpPr>
            <p:cNvPr id="11" name="Flowchart: Connector 10"/>
            <p:cNvSpPr/>
            <p:nvPr/>
          </p:nvSpPr>
          <p:spPr>
            <a:xfrm>
              <a:off x="6269286" y="3726150"/>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sp>
          <p:nvSpPr>
            <p:cNvPr id="12" name="TextBox 11"/>
            <p:cNvSpPr txBox="1"/>
            <p:nvPr/>
          </p:nvSpPr>
          <p:spPr>
            <a:xfrm>
              <a:off x="5852240" y="2940833"/>
              <a:ext cx="1230093" cy="657231"/>
            </a:xfrm>
            <a:prstGeom prst="rect">
              <a:avLst/>
            </a:prstGeom>
            <a:noFill/>
          </p:spPr>
          <p:txBody>
            <a:bodyPr wrap="square" rtlCol="0">
              <a:spAutoFit/>
            </a:bodyPr>
            <a:lstStyle/>
            <a:p>
              <a:pPr defTabSz="932559"/>
              <a:r>
                <a:rPr lang="en-US" sz="3671" dirty="0">
                  <a:solidFill>
                    <a:schemeClr val="tx2"/>
                  </a:solidFill>
                  <a:latin typeface="Segoe UI Light"/>
                </a:rPr>
                <a:t>2009</a:t>
              </a:r>
            </a:p>
          </p:txBody>
        </p:sp>
        <p:sp>
          <p:nvSpPr>
            <p:cNvPr id="29" name="TextBox 28"/>
            <p:cNvSpPr txBox="1"/>
            <p:nvPr/>
          </p:nvSpPr>
          <p:spPr>
            <a:xfrm>
              <a:off x="5852240" y="2457944"/>
              <a:ext cx="1389833"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2010</a:t>
              </a:r>
            </a:p>
          </p:txBody>
        </p:sp>
        <p:sp>
          <p:nvSpPr>
            <p:cNvPr id="78" name="TextBox 77"/>
            <p:cNvSpPr txBox="1"/>
            <p:nvPr/>
          </p:nvSpPr>
          <p:spPr>
            <a:xfrm>
              <a:off x="5852240" y="4287914"/>
              <a:ext cx="1800000" cy="1548000"/>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FAST acquisition</a:t>
              </a:r>
            </a:p>
            <a:p>
              <a:pPr>
                <a:lnSpc>
                  <a:spcPct val="90000"/>
                </a:lnSpc>
                <a:spcAft>
                  <a:spcPts val="600"/>
                </a:spcAft>
              </a:pPr>
              <a:r>
                <a:rPr lang="en-US" sz="1400" dirty="0">
                  <a:gradFill>
                    <a:gsLst>
                      <a:gs pos="2917">
                        <a:schemeClr val="tx1"/>
                      </a:gs>
                      <a:gs pos="30000">
                        <a:schemeClr val="tx1"/>
                      </a:gs>
                    </a:gsLst>
                    <a:lin ang="5400000" scaled="0"/>
                  </a:gradFill>
                </a:rPr>
                <a:t>Shared Services (e.g. taxonomy)</a:t>
              </a:r>
            </a:p>
            <a:p>
              <a:pPr>
                <a:lnSpc>
                  <a:spcPct val="90000"/>
                </a:lnSpc>
                <a:spcAft>
                  <a:spcPts val="600"/>
                </a:spcAft>
              </a:pPr>
              <a:r>
                <a:rPr lang="en-US" sz="1400" dirty="0">
                  <a:gradFill>
                    <a:gsLst>
                      <a:gs pos="2917">
                        <a:schemeClr val="tx1"/>
                      </a:gs>
                      <a:gs pos="30000">
                        <a:schemeClr val="tx1"/>
                      </a:gs>
                    </a:gsLst>
                    <a:lin ang="5400000" scaled="0"/>
                  </a:gradFill>
                </a:rPr>
                <a:t>First Client Side Rendering Using XSL</a:t>
              </a:r>
            </a:p>
          </p:txBody>
        </p:sp>
        <p:pic>
          <p:nvPicPr>
            <p:cNvPr id="1026" name="Picture 2" descr="Image result for sharepoint 2010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2240" y="1464618"/>
              <a:ext cx="952787" cy="9527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p:cNvGrpSpPr/>
          <p:nvPr/>
        </p:nvGrpSpPr>
        <p:grpSpPr>
          <a:xfrm>
            <a:off x="4010951" y="1441662"/>
            <a:ext cx="1682114" cy="3529516"/>
            <a:chOff x="4010951" y="1441662"/>
            <a:chExt cx="1682114" cy="3529516"/>
          </a:xfrm>
        </p:grpSpPr>
        <p:sp>
          <p:nvSpPr>
            <p:cNvPr id="9" name="Flowchart: Connector 8"/>
            <p:cNvSpPr/>
            <p:nvPr/>
          </p:nvSpPr>
          <p:spPr>
            <a:xfrm>
              <a:off x="4426154" y="3676471"/>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sp>
          <p:nvSpPr>
            <p:cNvPr id="10" name="TextBox 9"/>
            <p:cNvSpPr txBox="1"/>
            <p:nvPr/>
          </p:nvSpPr>
          <p:spPr>
            <a:xfrm>
              <a:off x="4010951" y="2908940"/>
              <a:ext cx="1226406" cy="670315"/>
            </a:xfrm>
            <a:prstGeom prst="rect">
              <a:avLst/>
            </a:prstGeom>
            <a:noFill/>
          </p:spPr>
          <p:txBody>
            <a:bodyPr wrap="none" rtlCol="0">
              <a:spAutoFit/>
            </a:bodyPr>
            <a:lstStyle/>
            <a:p>
              <a:pPr defTabSz="932559"/>
              <a:r>
                <a:rPr lang="en-US" sz="3671" dirty="0">
                  <a:solidFill>
                    <a:schemeClr val="tx2"/>
                  </a:solidFill>
                  <a:latin typeface="Segoe UI Light"/>
                </a:rPr>
                <a:t>2006</a:t>
              </a:r>
            </a:p>
          </p:txBody>
        </p:sp>
        <p:sp>
          <p:nvSpPr>
            <p:cNvPr id="27" name="TextBox 26"/>
            <p:cNvSpPr txBox="1"/>
            <p:nvPr/>
          </p:nvSpPr>
          <p:spPr>
            <a:xfrm>
              <a:off x="4010951" y="2432775"/>
              <a:ext cx="1682114" cy="542399"/>
            </a:xfrm>
            <a:prstGeom prst="rect">
              <a:avLst/>
            </a:prstGeom>
            <a:noFill/>
          </p:spPr>
          <p:txBody>
            <a:bodyPr wrap="none" rtlCol="0">
              <a:spAutoFit/>
            </a:bodyPr>
            <a:lstStyle/>
            <a:p>
              <a:pPr defTabSz="932559"/>
              <a:r>
                <a:rPr lang="en-US" sz="1428" dirty="0">
                  <a:solidFill>
                    <a:srgbClr val="000000">
                      <a:lumMod val="65000"/>
                      <a:lumOff val="35000"/>
                    </a:srgbClr>
                  </a:solidFill>
                </a:rPr>
                <a:t>Office SharePoint</a:t>
              </a:r>
            </a:p>
            <a:p>
              <a:pPr defTabSz="932559"/>
              <a:r>
                <a:rPr lang="en-US" sz="1428" dirty="0">
                  <a:solidFill>
                    <a:srgbClr val="000000">
                      <a:lumMod val="65000"/>
                      <a:lumOff val="35000"/>
                    </a:srgbClr>
                  </a:solidFill>
                </a:rPr>
                <a:t>Server 2007</a:t>
              </a:r>
            </a:p>
          </p:txBody>
        </p:sp>
        <p:sp>
          <p:nvSpPr>
            <p:cNvPr id="77" name="TextBox 76"/>
            <p:cNvSpPr txBox="1"/>
            <p:nvPr/>
          </p:nvSpPr>
          <p:spPr>
            <a:xfrm>
              <a:off x="4010951" y="4287914"/>
              <a:ext cx="1577032" cy="683264"/>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SharePoint Publishing</a:t>
              </a:r>
            </a:p>
          </p:txBody>
        </p:sp>
        <p:pic>
          <p:nvPicPr>
            <p:cNvPr id="1028" name="Picture 4" descr="Image result for sharepoint 2007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4272" y="1441662"/>
              <a:ext cx="963169" cy="959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p:cNvGrpSpPr/>
          <p:nvPr/>
        </p:nvGrpSpPr>
        <p:grpSpPr>
          <a:xfrm>
            <a:off x="2216142" y="1473173"/>
            <a:ext cx="1697839" cy="3845792"/>
            <a:chOff x="2169662" y="1473173"/>
            <a:chExt cx="1697839" cy="3845792"/>
          </a:xfrm>
        </p:grpSpPr>
        <p:sp>
          <p:nvSpPr>
            <p:cNvPr id="8" name="TextBox 7"/>
            <p:cNvSpPr txBox="1"/>
            <p:nvPr/>
          </p:nvSpPr>
          <p:spPr>
            <a:xfrm>
              <a:off x="2169662" y="2898497"/>
              <a:ext cx="1173986" cy="670315"/>
            </a:xfrm>
            <a:prstGeom prst="rect">
              <a:avLst/>
            </a:prstGeom>
            <a:noFill/>
          </p:spPr>
          <p:txBody>
            <a:bodyPr wrap="none" rtlCol="0">
              <a:spAutoFit/>
            </a:bodyPr>
            <a:lstStyle/>
            <a:p>
              <a:pPr defTabSz="932559"/>
              <a:r>
                <a:rPr lang="en-US" sz="3671" dirty="0">
                  <a:solidFill>
                    <a:schemeClr val="tx2"/>
                  </a:solidFill>
                  <a:latin typeface="Segoe UI Light"/>
                </a:rPr>
                <a:t>2003</a:t>
              </a:r>
            </a:p>
          </p:txBody>
        </p:sp>
        <p:sp>
          <p:nvSpPr>
            <p:cNvPr id="25" name="TextBox 24"/>
            <p:cNvSpPr txBox="1"/>
            <p:nvPr/>
          </p:nvSpPr>
          <p:spPr>
            <a:xfrm>
              <a:off x="2169662" y="2437502"/>
              <a:ext cx="1697839"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Portal Server 2003</a:t>
              </a:r>
            </a:p>
          </p:txBody>
        </p:sp>
        <p:sp>
          <p:nvSpPr>
            <p:cNvPr id="7" name="Flowchart: Connector 6"/>
            <p:cNvSpPr/>
            <p:nvPr/>
          </p:nvSpPr>
          <p:spPr>
            <a:xfrm>
              <a:off x="2558655" y="3696365"/>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dirty="0">
                <a:solidFill>
                  <a:srgbClr val="FFFFFF"/>
                </a:solidFill>
              </a:endParaRPr>
            </a:p>
          </p:txBody>
        </p:sp>
        <p:sp>
          <p:nvSpPr>
            <p:cNvPr id="76" name="TextBox 75"/>
            <p:cNvSpPr txBox="1"/>
            <p:nvPr/>
          </p:nvSpPr>
          <p:spPr>
            <a:xfrm>
              <a:off x="2169662" y="4287914"/>
              <a:ext cx="1509627" cy="1031051"/>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ASP.NET</a:t>
              </a:r>
            </a:p>
            <a:p>
              <a:pPr>
                <a:lnSpc>
                  <a:spcPct val="90000"/>
                </a:lnSpc>
                <a:spcAft>
                  <a:spcPts val="600"/>
                </a:spcAft>
              </a:pPr>
              <a:r>
                <a:rPr lang="en-US" sz="1400" dirty="0" err="1">
                  <a:gradFill>
                    <a:gsLst>
                      <a:gs pos="2917">
                        <a:schemeClr val="tx1"/>
                      </a:gs>
                      <a:gs pos="30000">
                        <a:schemeClr val="tx1"/>
                      </a:gs>
                    </a:gsLst>
                    <a:lin ang="5400000" scaled="0"/>
                  </a:gradFill>
                </a:rPr>
                <a:t>WebParts</a:t>
              </a:r>
              <a:endParaRPr lang="en-US" sz="1400" dirty="0">
                <a:gradFill>
                  <a:gsLst>
                    <a:gs pos="2917">
                      <a:schemeClr val="tx1"/>
                    </a:gs>
                    <a:gs pos="30000">
                      <a:schemeClr val="tx1"/>
                    </a:gs>
                  </a:gsLst>
                  <a:lin ang="5400000" scaled="0"/>
                </a:gradFill>
              </a:endParaRPr>
            </a:p>
            <a:p>
              <a:pPr>
                <a:lnSpc>
                  <a:spcPct val="90000"/>
                </a:lnSpc>
                <a:spcAft>
                  <a:spcPts val="600"/>
                </a:spcAft>
              </a:pPr>
              <a:r>
                <a:rPr lang="en-US" sz="1400" dirty="0">
                  <a:gradFill>
                    <a:gsLst>
                      <a:gs pos="2917">
                        <a:schemeClr val="tx1"/>
                      </a:gs>
                      <a:gs pos="30000">
                        <a:schemeClr val="tx1"/>
                      </a:gs>
                    </a:gsLst>
                    <a:lin ang="5400000" scaled="0"/>
                  </a:gradFill>
                </a:rPr>
                <a:t>CAML</a:t>
              </a:r>
            </a:p>
          </p:txBody>
        </p:sp>
        <p:pic>
          <p:nvPicPr>
            <p:cNvPr id="64" name="Picture 4" descr="Image result for sharepoint 2007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5459" y="1473173"/>
              <a:ext cx="963169" cy="959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p:cNvGrpSpPr/>
          <p:nvPr/>
        </p:nvGrpSpPr>
        <p:grpSpPr>
          <a:xfrm>
            <a:off x="328373" y="1641319"/>
            <a:ext cx="1800000" cy="3871546"/>
            <a:chOff x="328373" y="1641319"/>
            <a:chExt cx="1800000" cy="3871546"/>
          </a:xfrm>
        </p:grpSpPr>
        <p:sp>
          <p:nvSpPr>
            <p:cNvPr id="5" name="Flowchart: Connector 4"/>
            <p:cNvSpPr/>
            <p:nvPr/>
          </p:nvSpPr>
          <p:spPr>
            <a:xfrm>
              <a:off x="679822" y="3714613"/>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dirty="0">
                <a:solidFill>
                  <a:srgbClr val="FFFFFF"/>
                </a:solidFill>
              </a:endParaRPr>
            </a:p>
          </p:txBody>
        </p:sp>
        <p:sp>
          <p:nvSpPr>
            <p:cNvPr id="6" name="TextBox 5"/>
            <p:cNvSpPr txBox="1"/>
            <p:nvPr/>
          </p:nvSpPr>
          <p:spPr>
            <a:xfrm>
              <a:off x="328373" y="2898339"/>
              <a:ext cx="1098898" cy="670315"/>
            </a:xfrm>
            <a:prstGeom prst="rect">
              <a:avLst/>
            </a:prstGeom>
            <a:noFill/>
          </p:spPr>
          <p:txBody>
            <a:bodyPr wrap="none" rtlCol="0">
              <a:spAutoFit/>
            </a:bodyPr>
            <a:lstStyle/>
            <a:p>
              <a:pPr defTabSz="932559"/>
              <a:r>
                <a:rPr lang="en-US" sz="3671" dirty="0">
                  <a:solidFill>
                    <a:schemeClr val="tx2"/>
                  </a:solidFill>
                  <a:latin typeface="Segoe UI Light"/>
                </a:rPr>
                <a:t>2001</a:t>
              </a:r>
            </a:p>
          </p:txBody>
        </p:sp>
        <p:sp>
          <p:nvSpPr>
            <p:cNvPr id="23" name="TextBox 22"/>
            <p:cNvSpPr txBox="1"/>
            <p:nvPr/>
          </p:nvSpPr>
          <p:spPr>
            <a:xfrm>
              <a:off x="328373" y="2437503"/>
              <a:ext cx="1697839"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Portal Server 2001</a:t>
              </a:r>
            </a:p>
          </p:txBody>
        </p:sp>
        <p:sp>
          <p:nvSpPr>
            <p:cNvPr id="39" name="TextBox 38"/>
            <p:cNvSpPr txBox="1"/>
            <p:nvPr/>
          </p:nvSpPr>
          <p:spPr>
            <a:xfrm>
              <a:off x="328373" y="4287914"/>
              <a:ext cx="1509627" cy="1224951"/>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ASP</a:t>
              </a:r>
            </a:p>
            <a:p>
              <a:pPr>
                <a:lnSpc>
                  <a:spcPct val="90000"/>
                </a:lnSpc>
                <a:spcAft>
                  <a:spcPts val="600"/>
                </a:spcAft>
              </a:pPr>
              <a:r>
                <a:rPr lang="en-US" sz="1400" dirty="0">
                  <a:gradFill>
                    <a:gsLst>
                      <a:gs pos="2917">
                        <a:schemeClr val="tx1"/>
                      </a:gs>
                      <a:gs pos="30000">
                        <a:schemeClr val="tx1"/>
                      </a:gs>
                    </a:gsLst>
                    <a:lin ang="5400000" scaled="0"/>
                  </a:gradFill>
                </a:rPr>
                <a:t>Early Server Widget Tech</a:t>
              </a:r>
            </a:p>
            <a:p>
              <a:pPr>
                <a:lnSpc>
                  <a:spcPct val="90000"/>
                </a:lnSpc>
                <a:spcAft>
                  <a:spcPts val="600"/>
                </a:spcAft>
              </a:pPr>
              <a:r>
                <a:rPr lang="en-US" sz="1400" dirty="0">
                  <a:gradFill>
                    <a:gsLst>
                      <a:gs pos="2917">
                        <a:schemeClr val="tx1"/>
                      </a:gs>
                      <a:gs pos="30000">
                        <a:schemeClr val="tx1"/>
                      </a:gs>
                    </a:gsLst>
                    <a:lin ang="5400000" scaled="0"/>
                  </a:gradFill>
                </a:rPr>
                <a:t>Single Box</a:t>
              </a:r>
            </a:p>
          </p:txBody>
        </p:sp>
        <p:pic>
          <p:nvPicPr>
            <p:cNvPr id="1030" name="Picture 6" descr="Image result for sharepoint 2001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616" y="1641319"/>
              <a:ext cx="1740757" cy="6906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p:cNvGrpSpPr/>
          <p:nvPr/>
        </p:nvGrpSpPr>
        <p:grpSpPr>
          <a:xfrm>
            <a:off x="7693534" y="1421200"/>
            <a:ext cx="1799995" cy="4402519"/>
            <a:chOff x="7693534" y="1421200"/>
            <a:chExt cx="1799995" cy="4402519"/>
          </a:xfrm>
        </p:grpSpPr>
        <p:sp>
          <p:nvSpPr>
            <p:cNvPr id="41" name="TextBox 40"/>
            <p:cNvSpPr txBox="1"/>
            <p:nvPr/>
          </p:nvSpPr>
          <p:spPr>
            <a:xfrm>
              <a:off x="7693534" y="2922308"/>
              <a:ext cx="1284689" cy="657231"/>
            </a:xfrm>
            <a:prstGeom prst="rect">
              <a:avLst/>
            </a:prstGeom>
            <a:noFill/>
          </p:spPr>
          <p:txBody>
            <a:bodyPr wrap="none" rtlCol="0">
              <a:spAutoFit/>
            </a:bodyPr>
            <a:lstStyle/>
            <a:p>
              <a:pPr defTabSz="932559"/>
              <a:r>
                <a:rPr lang="en-US" sz="3671" dirty="0">
                  <a:solidFill>
                    <a:schemeClr val="tx2"/>
                  </a:solidFill>
                  <a:latin typeface="Segoe UI Light"/>
                </a:rPr>
                <a:t>2012</a:t>
              </a:r>
            </a:p>
          </p:txBody>
        </p:sp>
        <p:sp>
          <p:nvSpPr>
            <p:cNvPr id="44" name="TextBox 43"/>
            <p:cNvSpPr txBox="1"/>
            <p:nvPr/>
          </p:nvSpPr>
          <p:spPr>
            <a:xfrm>
              <a:off x="7693534" y="2436149"/>
              <a:ext cx="1410411" cy="531812"/>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2013</a:t>
              </a:r>
            </a:p>
          </p:txBody>
        </p:sp>
        <p:sp>
          <p:nvSpPr>
            <p:cNvPr id="45" name="TextBox 44"/>
            <p:cNvSpPr txBox="1"/>
            <p:nvPr/>
          </p:nvSpPr>
          <p:spPr>
            <a:xfrm>
              <a:off x="7693534" y="4287914"/>
              <a:ext cx="1799995" cy="153580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Search driven publishing sites</a:t>
              </a:r>
            </a:p>
            <a:p>
              <a:pPr>
                <a:lnSpc>
                  <a:spcPct val="90000"/>
                </a:lnSpc>
                <a:spcAft>
                  <a:spcPts val="600"/>
                </a:spcAft>
              </a:pPr>
              <a:r>
                <a:rPr lang="en-US" sz="1400" dirty="0">
                  <a:gradFill>
                    <a:gsLst>
                      <a:gs pos="2917">
                        <a:schemeClr val="tx1"/>
                      </a:gs>
                      <a:gs pos="30000">
                        <a:schemeClr val="tx1"/>
                      </a:gs>
                    </a:gsLst>
                    <a:lin ang="5400000" scaled="0"/>
                  </a:gradFill>
                </a:rPr>
                <a:t>Client Side Rendering sprinkled in, e.g. CBS, MDS, etc.</a:t>
              </a:r>
            </a:p>
          </p:txBody>
        </p:sp>
        <p:pic>
          <p:nvPicPr>
            <p:cNvPr id="61" name="Picture 60"/>
            <p:cNvPicPr>
              <a:picLocks noChangeAspect="1"/>
            </p:cNvPicPr>
            <p:nvPr/>
          </p:nvPicPr>
          <p:blipFill rotWithShape="1">
            <a:blip r:embed="rId6"/>
            <a:srcRect r="63118"/>
            <a:stretch/>
          </p:blipFill>
          <p:spPr>
            <a:xfrm>
              <a:off x="7693534" y="1421200"/>
              <a:ext cx="1048843" cy="1069821"/>
            </a:xfrm>
            <a:prstGeom prst="rect">
              <a:avLst/>
            </a:prstGeom>
          </p:spPr>
        </p:pic>
        <p:sp>
          <p:nvSpPr>
            <p:cNvPr id="66" name="Flowchart: Connector 65"/>
            <p:cNvSpPr/>
            <p:nvPr/>
          </p:nvSpPr>
          <p:spPr>
            <a:xfrm>
              <a:off x="8137878" y="3714321"/>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grpSp>
      <p:grpSp>
        <p:nvGrpSpPr>
          <p:cNvPr id="63" name="Group 62"/>
          <p:cNvGrpSpPr/>
          <p:nvPr/>
        </p:nvGrpSpPr>
        <p:grpSpPr>
          <a:xfrm>
            <a:off x="9674621" y="1446592"/>
            <a:ext cx="2160000" cy="4995758"/>
            <a:chOff x="9534817" y="1446592"/>
            <a:chExt cx="2160000" cy="4995758"/>
          </a:xfrm>
        </p:grpSpPr>
        <p:sp>
          <p:nvSpPr>
            <p:cNvPr id="14" name="TextBox 13"/>
            <p:cNvSpPr txBox="1"/>
            <p:nvPr/>
          </p:nvSpPr>
          <p:spPr>
            <a:xfrm>
              <a:off x="9534817" y="2923661"/>
              <a:ext cx="1521571" cy="657231"/>
            </a:xfrm>
            <a:prstGeom prst="rect">
              <a:avLst/>
            </a:prstGeom>
            <a:noFill/>
          </p:spPr>
          <p:txBody>
            <a:bodyPr wrap="none" rtlCol="0">
              <a:spAutoFit/>
            </a:bodyPr>
            <a:lstStyle/>
            <a:p>
              <a:pPr defTabSz="932559"/>
              <a:r>
                <a:rPr lang="en-US" sz="3671" dirty="0">
                  <a:solidFill>
                    <a:schemeClr val="tx2"/>
                  </a:solidFill>
                  <a:latin typeface="Segoe UI Light"/>
                </a:rPr>
                <a:t>2016 …</a:t>
              </a:r>
            </a:p>
          </p:txBody>
        </p:sp>
        <p:sp>
          <p:nvSpPr>
            <p:cNvPr id="31" name="TextBox 30"/>
            <p:cNvSpPr txBox="1"/>
            <p:nvPr/>
          </p:nvSpPr>
          <p:spPr>
            <a:xfrm>
              <a:off x="9534817" y="2437502"/>
              <a:ext cx="1572675" cy="531812"/>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2016, SPO</a:t>
              </a:r>
            </a:p>
          </p:txBody>
        </p:sp>
        <p:sp>
          <p:nvSpPr>
            <p:cNvPr id="79" name="TextBox 78"/>
            <p:cNvSpPr txBox="1"/>
            <p:nvPr/>
          </p:nvSpPr>
          <p:spPr>
            <a:xfrm>
              <a:off x="9534817" y="4287914"/>
              <a:ext cx="2160000" cy="2154436"/>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Hybrid</a:t>
              </a:r>
            </a:p>
            <a:p>
              <a:pPr>
                <a:lnSpc>
                  <a:spcPct val="90000"/>
                </a:lnSpc>
                <a:spcAft>
                  <a:spcPts val="600"/>
                </a:spcAft>
              </a:pPr>
              <a:r>
                <a:rPr lang="en-US" sz="1400" dirty="0">
                  <a:gradFill>
                    <a:gsLst>
                      <a:gs pos="2917">
                        <a:schemeClr val="tx1"/>
                      </a:gs>
                      <a:gs pos="30000">
                        <a:schemeClr val="tx1"/>
                      </a:gs>
                    </a:gsLst>
                    <a:lin ang="5400000" scaled="0"/>
                  </a:gradFill>
                </a:rPr>
                <a:t>Modern standalone cloud apps, e.g. O365 Video, Delve, etc.</a:t>
              </a:r>
            </a:p>
            <a:p>
              <a:pPr>
                <a:lnSpc>
                  <a:spcPct val="90000"/>
                </a:lnSpc>
                <a:spcAft>
                  <a:spcPts val="600"/>
                </a:spcAft>
              </a:pPr>
              <a:r>
                <a:rPr lang="en-US" sz="1400" dirty="0">
                  <a:gradFill>
                    <a:gsLst>
                      <a:gs pos="2917">
                        <a:schemeClr val="tx1"/>
                      </a:gs>
                      <a:gs pos="30000">
                        <a:schemeClr val="tx1"/>
                      </a:gs>
                    </a:gsLst>
                    <a:lin ang="5400000" scaled="0"/>
                  </a:gradFill>
                </a:rPr>
                <a:t>…</a:t>
              </a:r>
            </a:p>
            <a:p>
              <a:pPr>
                <a:lnSpc>
                  <a:spcPct val="90000"/>
                </a:lnSpc>
                <a:spcAft>
                  <a:spcPts val="600"/>
                </a:spcAft>
              </a:pPr>
              <a:r>
                <a:rPr lang="en-US" sz="1400" dirty="0" err="1">
                  <a:gradFill>
                    <a:gsLst>
                      <a:gs pos="2917">
                        <a:schemeClr val="tx1"/>
                      </a:gs>
                      <a:gs pos="30000">
                        <a:schemeClr val="tx1"/>
                      </a:gs>
                    </a:gsLst>
                    <a:lin ang="5400000" scaled="0"/>
                  </a:gradFill>
                </a:rPr>
                <a:t>SPFx</a:t>
              </a:r>
              <a:r>
                <a:rPr lang="en-US" sz="1400" dirty="0">
                  <a:gradFill>
                    <a:gsLst>
                      <a:gs pos="2917">
                        <a:schemeClr val="tx1"/>
                      </a:gs>
                      <a:gs pos="30000">
                        <a:schemeClr val="tx1"/>
                      </a:gs>
                    </a:gsLst>
                    <a:lin ang="5400000" scaled="0"/>
                  </a:gradFill>
                </a:rPr>
                <a:t> and Office Fabric</a:t>
              </a:r>
            </a:p>
            <a:p>
              <a:pPr>
                <a:lnSpc>
                  <a:spcPct val="90000"/>
                </a:lnSpc>
                <a:spcAft>
                  <a:spcPts val="600"/>
                </a:spcAft>
              </a:pPr>
              <a:r>
                <a:rPr lang="en-US" sz="1400" dirty="0">
                  <a:gradFill>
                    <a:gsLst>
                      <a:gs pos="2917">
                        <a:schemeClr val="tx1"/>
                      </a:gs>
                      <a:gs pos="30000">
                        <a:schemeClr val="tx1"/>
                      </a:gs>
                    </a:gsLst>
                    <a:lin ang="5400000" scaled="0"/>
                  </a:gradFill>
                </a:rPr>
                <a:t>Modern SharePoint pages</a:t>
              </a:r>
            </a:p>
          </p:txBody>
        </p:sp>
        <p:pic>
          <p:nvPicPr>
            <p:cNvPr id="60" name="Picture 59"/>
            <p:cNvPicPr>
              <a:picLocks noChangeAspect="1"/>
            </p:cNvPicPr>
            <p:nvPr/>
          </p:nvPicPr>
          <p:blipFill rotWithShape="1">
            <a:blip r:embed="rId6"/>
            <a:srcRect r="63118"/>
            <a:stretch/>
          </p:blipFill>
          <p:spPr>
            <a:xfrm>
              <a:off x="9534817" y="1446592"/>
              <a:ext cx="1048843" cy="1069821"/>
            </a:xfrm>
            <a:prstGeom prst="rect">
              <a:avLst/>
            </a:prstGeom>
          </p:spPr>
        </p:pic>
        <p:sp>
          <p:nvSpPr>
            <p:cNvPr id="67" name="Flowchart: Connector 66"/>
            <p:cNvSpPr/>
            <p:nvPr/>
          </p:nvSpPr>
          <p:spPr>
            <a:xfrm>
              <a:off x="9953693" y="3724373"/>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grpSp>
    </p:spTree>
    <p:extLst>
      <p:ext uri="{BB962C8B-B14F-4D97-AF65-F5344CB8AC3E}">
        <p14:creationId xmlns:p14="http://schemas.microsoft.com/office/powerpoint/2010/main" val="3341759156"/>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bwMode="auto">
          <a:xfrm>
            <a:off x="8809037" y="2598056"/>
            <a:ext cx="2254737" cy="2254737"/>
          </a:xfrm>
          <a:prstGeom prst="ellipse">
            <a:avLst/>
          </a:prstGeom>
          <a:solidFill>
            <a:schemeClr val="tx1">
              <a:lumMod val="20000"/>
              <a:lumOff val="80000"/>
              <a:alpha val="7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0" name="Title 49"/>
          <p:cNvSpPr>
            <a:spLocks noGrp="1"/>
          </p:cNvSpPr>
          <p:nvPr>
            <p:ph type="title"/>
          </p:nvPr>
        </p:nvSpPr>
        <p:spPr/>
        <p:txBody>
          <a:bodyPr/>
          <a:lstStyle/>
          <a:p>
            <a:r>
              <a:rPr lang="en-US" dirty="0"/>
              <a:t>SharePoint Extensibility Principles</a:t>
            </a:r>
            <a:br>
              <a:rPr lang="en-US" dirty="0"/>
            </a:br>
            <a:r>
              <a:rPr lang="en-US" sz="2800" spc="-50" dirty="0">
                <a:gradFill>
                  <a:gsLst>
                    <a:gs pos="21875">
                      <a:schemeClr val="tx2"/>
                    </a:gs>
                    <a:gs pos="61000">
                      <a:schemeClr val="tx2"/>
                    </a:gs>
                  </a:gsLst>
                  <a:lin ang="5400000" scaled="0"/>
                </a:gradFill>
              </a:rPr>
              <a:t>Build </a:t>
            </a:r>
            <a:r>
              <a:rPr lang="en-US" sz="2800" spc="-50" dirty="0">
                <a:gradFill>
                  <a:gsLst>
                    <a:gs pos="21875">
                      <a:schemeClr val="tx2"/>
                    </a:gs>
                    <a:gs pos="61000">
                      <a:schemeClr val="tx2"/>
                    </a:gs>
                  </a:gsLst>
                  <a:lin ang="5400000" scaled="0"/>
                </a:gradFill>
                <a:latin typeface="Segoe UI Semibold" panose="020B0702040204020203" pitchFamily="34" charset="0"/>
              </a:rPr>
              <a:t>long-term, value-added </a:t>
            </a:r>
            <a:r>
              <a:rPr lang="en-US" sz="2800" spc="-50" dirty="0">
                <a:gradFill>
                  <a:gsLst>
                    <a:gs pos="21875">
                      <a:schemeClr val="tx2"/>
                    </a:gs>
                    <a:gs pos="61000">
                      <a:schemeClr val="tx2"/>
                    </a:gs>
                  </a:gsLst>
                  <a:lin ang="5400000" scaled="0"/>
                </a:gradFill>
              </a:rPr>
              <a:t>services for enterprise mobility</a:t>
            </a:r>
            <a:endParaRPr lang="en-US" spc="-50" dirty="0"/>
          </a:p>
        </p:txBody>
      </p:sp>
      <p:sp>
        <p:nvSpPr>
          <p:cNvPr id="121" name="Rectangle 120"/>
          <p:cNvSpPr/>
          <p:nvPr/>
        </p:nvSpPr>
        <p:spPr bwMode="auto">
          <a:xfrm>
            <a:off x="849363" y="2603731"/>
            <a:ext cx="5445074" cy="2107245"/>
          </a:xfrm>
          <a:prstGeom prst="rect">
            <a:avLst/>
          </a:prstGeom>
          <a:noFill/>
          <a:ln w="10795" cap="flat" cmpd="sng" algn="ctr">
            <a:noFill/>
            <a:prstDash val="solid"/>
            <a:headEnd type="none" w="med" len="med"/>
            <a:tailEnd type="none" w="med" len="med"/>
          </a:ln>
          <a:effectLst/>
        </p:spPr>
        <p:txBody>
          <a:bodyPr vert="horz" wrap="square" lIns="89629" tIns="45713" rIns="89629" bIns="45713" numCol="1" rtlCol="0" anchor="t" anchorCtr="0" compatLnSpc="1">
            <a:prstTxWarp prst="textNoShape">
              <a:avLst/>
            </a:prstTxWarp>
          </a:bodyPr>
          <a:lstStyle/>
          <a:p>
            <a:pPr defTabSz="913926" fontAlgn="base">
              <a:spcBef>
                <a:spcPct val="0"/>
              </a:spcBef>
              <a:spcAft>
                <a:spcPts val="2353"/>
              </a:spcAft>
              <a:defRPr/>
            </a:pP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To provide an Application Development Framework that aligns 1</a:t>
            </a:r>
            <a:r>
              <a:rPr lang="en-US" sz="2000" kern="0" baseline="30000" dirty="0">
                <a:ln>
                  <a:solidFill>
                    <a:srgbClr val="FFFFFF">
                      <a:alpha val="0"/>
                    </a:srgbClr>
                  </a:solidFill>
                </a:ln>
                <a:solidFill>
                  <a:srgbClr val="505050"/>
                </a:solidFill>
                <a:latin typeface="Segoe UI" panose="020B0502040204020203" pitchFamily="34" charset="0"/>
                <a:cs typeface="Segoe UI" panose="020B0502040204020203" pitchFamily="34" charset="0"/>
              </a:rPr>
              <a:t>st</a:t>
            </a: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 and 3</a:t>
            </a:r>
            <a:r>
              <a:rPr lang="en-US" sz="2000" kern="0" baseline="30000" dirty="0">
                <a:ln>
                  <a:solidFill>
                    <a:srgbClr val="FFFFFF">
                      <a:alpha val="0"/>
                    </a:srgbClr>
                  </a:solidFill>
                </a:ln>
                <a:solidFill>
                  <a:srgbClr val="505050"/>
                </a:solidFill>
                <a:latin typeface="Segoe UI" panose="020B0502040204020203" pitchFamily="34" charset="0"/>
                <a:cs typeface="Segoe UI" panose="020B0502040204020203" pitchFamily="34" charset="0"/>
              </a:rPr>
              <a:t>rd</a:t>
            </a: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 parties</a:t>
            </a:r>
          </a:p>
          <a:p>
            <a:pPr defTabSz="913926" fontAlgn="base">
              <a:spcBef>
                <a:spcPct val="0"/>
              </a:spcBef>
              <a:spcAft>
                <a:spcPts val="2353"/>
              </a:spcAft>
              <a:defRPr/>
            </a:pP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To build industry leading client side solutions On-Premises and in the Cloud</a:t>
            </a:r>
          </a:p>
          <a:p>
            <a:pPr defTabSz="913926" fontAlgn="base">
              <a:spcBef>
                <a:spcPct val="0"/>
              </a:spcBef>
              <a:spcAft>
                <a:spcPts val="2353"/>
              </a:spcAft>
              <a:defRPr/>
            </a:pP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Unlocking the potentials of SharePoint </a:t>
            </a:r>
            <a:b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b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and the Microsoft Graph on desktops </a:t>
            </a:r>
            <a:b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b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or any device</a:t>
            </a:r>
          </a:p>
        </p:txBody>
      </p:sp>
      <p:sp>
        <p:nvSpPr>
          <p:cNvPr id="122" name="Freeform 9"/>
          <p:cNvSpPr>
            <a:spLocks noEditPoints="1"/>
          </p:cNvSpPr>
          <p:nvPr/>
        </p:nvSpPr>
        <p:spPr bwMode="black">
          <a:xfrm>
            <a:off x="431434" y="2642331"/>
            <a:ext cx="364171" cy="36565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89629" tIns="44815" rIns="89629" bIns="44815" numCol="1" anchor="t" anchorCtr="0" compatLnSpc="1">
            <a:prstTxWarp prst="textNoShape">
              <a:avLst/>
            </a:prstTxWarp>
          </a:bodyPr>
          <a:lstStyle/>
          <a:p>
            <a:pPr defTabSz="914019">
              <a:defRPr/>
            </a:pPr>
            <a:endParaRPr lang="en-US" sz="1764" kern="0">
              <a:solidFill>
                <a:srgbClr val="505050"/>
              </a:solidFill>
            </a:endParaRPr>
          </a:p>
        </p:txBody>
      </p:sp>
      <p:sp>
        <p:nvSpPr>
          <p:cNvPr id="123" name="Freeform 9"/>
          <p:cNvSpPr>
            <a:spLocks noEditPoints="1"/>
          </p:cNvSpPr>
          <p:nvPr/>
        </p:nvSpPr>
        <p:spPr bwMode="black">
          <a:xfrm>
            <a:off x="435411" y="3551554"/>
            <a:ext cx="364171" cy="36565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89629" tIns="44815" rIns="89629" bIns="44815" numCol="1" anchor="t" anchorCtr="0" compatLnSpc="1">
            <a:prstTxWarp prst="textNoShape">
              <a:avLst/>
            </a:prstTxWarp>
          </a:bodyPr>
          <a:lstStyle/>
          <a:p>
            <a:pPr defTabSz="914019">
              <a:defRPr/>
            </a:pPr>
            <a:endParaRPr lang="en-US" sz="1764" kern="0">
              <a:solidFill>
                <a:srgbClr val="505050"/>
              </a:solidFill>
            </a:endParaRPr>
          </a:p>
        </p:txBody>
      </p:sp>
      <p:sp>
        <p:nvSpPr>
          <p:cNvPr id="124" name="Freeform 9"/>
          <p:cNvSpPr>
            <a:spLocks noEditPoints="1"/>
          </p:cNvSpPr>
          <p:nvPr/>
        </p:nvSpPr>
        <p:spPr bwMode="black">
          <a:xfrm>
            <a:off x="431434" y="4460777"/>
            <a:ext cx="364171" cy="36565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89629" tIns="44815" rIns="89629" bIns="44815" numCol="1" anchor="t" anchorCtr="0" compatLnSpc="1">
            <a:prstTxWarp prst="textNoShape">
              <a:avLst/>
            </a:prstTxWarp>
          </a:bodyPr>
          <a:lstStyle/>
          <a:p>
            <a:pPr defTabSz="914019">
              <a:defRPr/>
            </a:pPr>
            <a:endParaRPr lang="en-US" sz="1764" kern="0">
              <a:solidFill>
                <a:srgbClr val="505050"/>
              </a:solidFill>
            </a:endParaRPr>
          </a:p>
        </p:txBody>
      </p:sp>
      <p:sp>
        <p:nvSpPr>
          <p:cNvPr id="125" name="TextBox 124"/>
          <p:cNvSpPr txBox="1"/>
          <p:nvPr/>
        </p:nvSpPr>
        <p:spPr>
          <a:xfrm>
            <a:off x="421728" y="2138143"/>
            <a:ext cx="3325002" cy="442932"/>
          </a:xfrm>
          <a:prstGeom prst="rect">
            <a:avLst/>
          </a:prstGeom>
          <a:noFill/>
        </p:spPr>
        <p:txBody>
          <a:bodyPr wrap="square" lIns="0" tIns="0" rIns="0" bIns="0" rtlCol="0">
            <a:spAutoFit/>
          </a:bodyPr>
          <a:lstStyle/>
          <a:p>
            <a:pPr defTabSz="914019">
              <a:lnSpc>
                <a:spcPct val="90000"/>
              </a:lnSpc>
              <a:spcAft>
                <a:spcPts val="587"/>
              </a:spcAft>
            </a:pPr>
            <a:r>
              <a:rPr lang="en-US" sz="3136" dirty="0">
                <a:gradFill>
                  <a:gsLst>
                    <a:gs pos="97744">
                      <a:schemeClr val="tx2"/>
                    </a:gs>
                    <a:gs pos="82707">
                      <a:schemeClr val="tx2"/>
                    </a:gs>
                  </a:gsLst>
                  <a:lin ang="5400000" scaled="0"/>
                </a:gradFill>
                <a:latin typeface="Segoe UI Light"/>
              </a:rPr>
              <a:t>Principles</a:t>
            </a:r>
          </a:p>
        </p:txBody>
      </p:sp>
      <p:pic>
        <p:nvPicPr>
          <p:cNvPr id="57" name="Picture 56"/>
          <p:cNvPicPr>
            <a:picLocks noChangeAspect="1"/>
          </p:cNvPicPr>
          <p:nvPr/>
        </p:nvPicPr>
        <p:blipFill rotWithShape="1">
          <a:blip r:embed="rId3" cstate="print">
            <a:extLst>
              <a:ext uri="{28A0092B-C50C-407E-A947-70E740481C1C}">
                <a14:useLocalDpi xmlns:a14="http://schemas.microsoft.com/office/drawing/2010/main" val="0"/>
              </a:ext>
            </a:extLst>
          </a:blip>
          <a:srcRect l="58654" t="51285" r="23396"/>
          <a:stretch/>
        </p:blipFill>
        <p:spPr>
          <a:xfrm>
            <a:off x="9545491" y="3076103"/>
            <a:ext cx="752958" cy="1190000"/>
          </a:xfrm>
          <a:prstGeom prst="rect">
            <a:avLst/>
          </a:prstGeom>
        </p:spPr>
      </p:pic>
      <p:pic>
        <p:nvPicPr>
          <p:cNvPr id="58" name="Picture 57"/>
          <p:cNvPicPr>
            <a:picLocks noChangeAspect="1"/>
          </p:cNvPicPr>
          <p:nvPr/>
        </p:nvPicPr>
        <p:blipFill rotWithShape="1">
          <a:blip r:embed="rId4">
            <a:duotone>
              <a:schemeClr val="accent1">
                <a:shade val="45000"/>
                <a:satMod val="135000"/>
              </a:schemeClr>
              <a:prstClr val="white"/>
            </a:duotone>
          </a:blip>
          <a:srcRect r="52385"/>
          <a:stretch/>
        </p:blipFill>
        <p:spPr>
          <a:xfrm>
            <a:off x="7202344" y="2101348"/>
            <a:ext cx="1229244" cy="4004411"/>
          </a:xfrm>
          <a:prstGeom prst="rect">
            <a:avLst/>
          </a:prstGeom>
        </p:spPr>
      </p:pic>
      <p:pic>
        <p:nvPicPr>
          <p:cNvPr id="59" name="Picture 58"/>
          <p:cNvPicPr>
            <a:picLocks noChangeAspect="1"/>
          </p:cNvPicPr>
          <p:nvPr/>
        </p:nvPicPr>
        <p:blipFill rotWithShape="1">
          <a:blip r:embed="rId4">
            <a:duotone>
              <a:schemeClr val="accent1">
                <a:shade val="45000"/>
                <a:satMod val="135000"/>
              </a:schemeClr>
              <a:prstClr val="white"/>
            </a:duotone>
          </a:blip>
          <a:srcRect l="45908"/>
          <a:stretch/>
        </p:blipFill>
        <p:spPr>
          <a:xfrm>
            <a:off x="7662212" y="2925020"/>
            <a:ext cx="1396454" cy="4004411"/>
          </a:xfrm>
          <a:prstGeom prst="rect">
            <a:avLst/>
          </a:prstGeom>
        </p:spPr>
      </p:pic>
      <p:grpSp>
        <p:nvGrpSpPr>
          <p:cNvPr id="60" name="Group 59"/>
          <p:cNvGrpSpPr/>
          <p:nvPr/>
        </p:nvGrpSpPr>
        <p:grpSpPr>
          <a:xfrm>
            <a:off x="5773016" y="5333784"/>
            <a:ext cx="6906334" cy="2189345"/>
            <a:chOff x="-924524" y="5149390"/>
            <a:chExt cx="6771530" cy="2146612"/>
          </a:xfrm>
        </p:grpSpPr>
        <p:pic>
          <p:nvPicPr>
            <p:cNvPr id="61" name="Picture 60"/>
            <p:cNvPicPr>
              <a:picLocks noChangeAspect="1"/>
            </p:cNvPicPr>
            <p:nvPr/>
          </p:nvPicPr>
          <p:blipFill>
            <a:blip r:embed="rId5"/>
            <a:stretch>
              <a:fillRect/>
            </a:stretch>
          </p:blipFill>
          <p:spPr>
            <a:xfrm>
              <a:off x="2176557" y="5689480"/>
              <a:ext cx="3670449" cy="1521304"/>
            </a:xfrm>
            <a:prstGeom prst="rect">
              <a:avLst/>
            </a:prstGeom>
          </p:spPr>
        </p:pic>
        <p:grpSp>
          <p:nvGrpSpPr>
            <p:cNvPr id="62" name="Group 61"/>
            <p:cNvGrpSpPr/>
            <p:nvPr/>
          </p:nvGrpSpPr>
          <p:grpSpPr>
            <a:xfrm>
              <a:off x="-924524" y="5149390"/>
              <a:ext cx="6320686" cy="2146612"/>
              <a:chOff x="-924524" y="5263960"/>
              <a:chExt cx="6320686" cy="2146612"/>
            </a:xfrm>
          </p:grpSpPr>
          <p:pic>
            <p:nvPicPr>
              <p:cNvPr id="63" name="Picture 62"/>
              <p:cNvPicPr>
                <a:picLocks noChangeAspect="1"/>
              </p:cNvPicPr>
              <p:nvPr/>
            </p:nvPicPr>
            <p:blipFill>
              <a:blip r:embed="rId5"/>
              <a:stretch>
                <a:fillRect/>
              </a:stretch>
            </p:blipFill>
            <p:spPr>
              <a:xfrm>
                <a:off x="217032" y="5263960"/>
                <a:ext cx="5179130" cy="2146612"/>
              </a:xfrm>
              <a:prstGeom prst="rect">
                <a:avLst/>
              </a:prstGeom>
            </p:spPr>
          </p:pic>
          <p:pic>
            <p:nvPicPr>
              <p:cNvPr id="64" name="Picture 63"/>
              <p:cNvPicPr>
                <a:picLocks noChangeAspect="1"/>
              </p:cNvPicPr>
              <p:nvPr/>
            </p:nvPicPr>
            <p:blipFill>
              <a:blip r:embed="rId5">
                <a:grayscl/>
              </a:blip>
              <a:stretch>
                <a:fillRect/>
              </a:stretch>
            </p:blipFill>
            <p:spPr>
              <a:xfrm>
                <a:off x="-924524" y="5426598"/>
                <a:ext cx="3670449" cy="1521304"/>
              </a:xfrm>
              <a:prstGeom prst="rect">
                <a:avLst/>
              </a:prstGeom>
            </p:spPr>
          </p:pic>
        </p:grpSp>
      </p:grpSp>
    </p:spTree>
    <p:extLst>
      <p:ext uri="{BB962C8B-B14F-4D97-AF65-F5344CB8AC3E}">
        <p14:creationId xmlns:p14="http://schemas.microsoft.com/office/powerpoint/2010/main" val="1226312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SharePoint Framework</a:t>
            </a:r>
          </a:p>
        </p:txBody>
      </p:sp>
      <p:grpSp>
        <p:nvGrpSpPr>
          <p:cNvPr id="6" name="Group 5"/>
          <p:cNvGrpSpPr/>
          <p:nvPr/>
        </p:nvGrpSpPr>
        <p:grpSpPr>
          <a:xfrm>
            <a:off x="6440484" y="1536545"/>
            <a:ext cx="5530765" cy="4702753"/>
            <a:chOff x="6440608" y="1425577"/>
            <a:chExt cx="5533905" cy="4705423"/>
          </a:xfrm>
        </p:grpSpPr>
        <p:pic>
          <p:nvPicPr>
            <p:cNvPr id="18" name="Picture 1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63958" y="1425577"/>
              <a:ext cx="1334644" cy="2732280"/>
            </a:xfrm>
            <a:prstGeom prst="rect">
              <a:avLst/>
            </a:prstGeom>
          </p:spPr>
        </p:pic>
        <p:sp>
          <p:nvSpPr>
            <p:cNvPr id="19" name="Left-Right Arrow 18"/>
            <p:cNvSpPr/>
            <p:nvPr/>
          </p:nvSpPr>
          <p:spPr bwMode="auto">
            <a:xfrm>
              <a:off x="6440608" y="4370583"/>
              <a:ext cx="5533905" cy="244914"/>
            </a:xfrm>
            <a:prstGeom prst="lef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0" name="TextBox 19"/>
            <p:cNvSpPr txBox="1"/>
            <p:nvPr/>
          </p:nvSpPr>
          <p:spPr>
            <a:xfrm>
              <a:off x="7467031" y="4551680"/>
              <a:ext cx="3500700" cy="647314"/>
            </a:xfrm>
            <a:prstGeom prst="rect">
              <a:avLst/>
            </a:prstGeom>
            <a:noFill/>
          </p:spPr>
          <p:txBody>
            <a:bodyPr wrap="none" lIns="186415" tIns="149133" rIns="186415" bIns="149133" rtlCol="0">
              <a:spAutoFit/>
            </a:bodyPr>
            <a:lstStyle/>
            <a:p>
              <a:pPr marL="0" marR="0" lvl="0" indent="0" defTabSz="932060"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gradFill>
                    <a:gsLst>
                      <a:gs pos="5660">
                        <a:schemeClr val="tx2"/>
                      </a:gs>
                      <a:gs pos="38000">
                        <a:schemeClr val="tx2"/>
                      </a:gs>
                    </a:gsLst>
                    <a:lin ang="5400000" scaled="0"/>
                  </a:gradFill>
                  <a:effectLst/>
                  <a:uLnTx/>
                  <a:uFillTx/>
                </a:rPr>
                <a:t>SharePoint framework</a:t>
              </a:r>
            </a:p>
          </p:txBody>
        </p:sp>
        <p:sp>
          <p:nvSpPr>
            <p:cNvPr id="21" name="Rectangle 20"/>
            <p:cNvSpPr/>
            <p:nvPr/>
          </p:nvSpPr>
          <p:spPr bwMode="auto">
            <a:xfrm>
              <a:off x="9148012" y="5390465"/>
              <a:ext cx="2826501"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LOB Systems and Cloud Services</a:t>
              </a:r>
            </a:p>
          </p:txBody>
        </p:sp>
        <p:sp>
          <p:nvSpPr>
            <p:cNvPr id="17" name="Rectangle 16"/>
            <p:cNvSpPr/>
            <p:nvPr/>
          </p:nvSpPr>
          <p:spPr bwMode="auto">
            <a:xfrm>
              <a:off x="10448741" y="5179981"/>
              <a:ext cx="233012" cy="4209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 name="Rectangle 21"/>
            <p:cNvSpPr/>
            <p:nvPr/>
          </p:nvSpPr>
          <p:spPr bwMode="auto">
            <a:xfrm>
              <a:off x="6440609" y="5390465"/>
              <a:ext cx="2533707"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Microsoft Graph</a:t>
              </a:r>
            </a:p>
          </p:txBody>
        </p:sp>
        <p:sp>
          <p:nvSpPr>
            <p:cNvPr id="3" name="Rectangle 2"/>
            <p:cNvSpPr/>
            <p:nvPr/>
          </p:nvSpPr>
          <p:spPr bwMode="auto">
            <a:xfrm>
              <a:off x="7590956" y="5159125"/>
              <a:ext cx="233012" cy="4209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 name="Up-Down Arrow 23"/>
            <p:cNvSpPr/>
            <p:nvPr/>
          </p:nvSpPr>
          <p:spPr bwMode="auto">
            <a:xfrm>
              <a:off x="7629745"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6" name="Up-Down Arrow 25"/>
            <p:cNvSpPr/>
            <p:nvPr/>
          </p:nvSpPr>
          <p:spPr bwMode="auto">
            <a:xfrm>
              <a:off x="10483544"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pic>
          <p:nvPicPr>
            <p:cNvPr id="13" name="Picture 12"/>
            <p:cNvPicPr>
              <a:picLocks noChangeAspect="1"/>
            </p:cNvPicPr>
            <p:nvPr/>
          </p:nvPicPr>
          <p:blipFill rotWithShape="1">
            <a:blip r:embed="rId4"/>
            <a:srcRect l="869" t="1438" r="865" b="979"/>
            <a:stretch/>
          </p:blipFill>
          <p:spPr>
            <a:xfrm>
              <a:off x="8048221" y="1425577"/>
              <a:ext cx="3926292" cy="2732280"/>
            </a:xfrm>
            <a:prstGeom prst="rect">
              <a:avLst/>
            </a:prstGeom>
            <a:solidFill>
              <a:schemeClr val="tx1"/>
            </a:solidFill>
            <a:ln>
              <a:solidFill>
                <a:schemeClr val="bg2"/>
              </a:solidFill>
            </a:ln>
          </p:spPr>
        </p:pic>
        <p:sp>
          <p:nvSpPr>
            <p:cNvPr id="27" name="WP Emphasis 2"/>
            <p:cNvSpPr/>
            <p:nvPr/>
          </p:nvSpPr>
          <p:spPr bwMode="auto">
            <a:xfrm>
              <a:off x="9324056" y="2156218"/>
              <a:ext cx="1347505" cy="1687885"/>
            </a:xfrm>
            <a:prstGeom prst="rect">
              <a:avLst/>
            </a:prstGeom>
            <a:noFill/>
            <a:ln w="285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6" tIns="45688" rIns="45688" bIns="91376" numCol="1" spcCol="0" rtlCol="0" fromWordArt="0" anchor="b" anchorCtr="0" forceAA="0" compatLnSpc="1">
              <a:prstTxWarp prst="textNoShape">
                <a:avLst/>
              </a:prstTxWarp>
              <a:noAutofit/>
            </a:bodyPr>
            <a:lstStyle/>
            <a:p>
              <a:pPr marL="0" marR="0" lvl="0" indent="0" algn="ctr" defTabSz="91322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8" name="Group 7"/>
          <p:cNvGrpSpPr/>
          <p:nvPr/>
        </p:nvGrpSpPr>
        <p:grpSpPr>
          <a:xfrm>
            <a:off x="278856" y="2464773"/>
            <a:ext cx="5482380" cy="3653731"/>
            <a:chOff x="271722" y="2416520"/>
            <a:chExt cx="5376132" cy="3582922"/>
          </a:xfrm>
        </p:grpSpPr>
        <p:sp>
          <p:nvSpPr>
            <p:cNvPr id="10" name="Text Placeholder 1"/>
            <p:cNvSpPr txBox="1">
              <a:spLocks/>
            </p:cNvSpPr>
            <p:nvPr/>
          </p:nvSpPr>
          <p:spPr>
            <a:xfrm>
              <a:off x="271722" y="2416520"/>
              <a:ext cx="5376132" cy="3582922"/>
            </a:xfrm>
            <a:prstGeom prst="rect">
              <a:avLst/>
            </a:prstGeom>
          </p:spPr>
          <p:txBody>
            <a:bodyPr vert="horz" wrap="square" lIns="182776" tIns="93207" rIns="149133" bIns="93207"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Modern client-side development</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Lightweight web and mobile</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Powers our own experiences</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Backward compatible </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10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Supports open source tools </a:t>
              </a:r>
              <a:b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b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and JavaScript web frameworks</a:t>
              </a:r>
            </a:p>
          </p:txBody>
        </p:sp>
        <p:grpSp>
          <p:nvGrpSpPr>
            <p:cNvPr id="4" name="Group 3"/>
            <p:cNvGrpSpPr/>
            <p:nvPr/>
          </p:nvGrpSpPr>
          <p:grpSpPr>
            <a:xfrm>
              <a:off x="437924" y="3021931"/>
              <a:ext cx="5209930" cy="1909214"/>
              <a:chOff x="437924" y="3021931"/>
              <a:chExt cx="5209930" cy="1909214"/>
            </a:xfrm>
          </p:grpSpPr>
          <p:cxnSp>
            <p:nvCxnSpPr>
              <p:cNvPr id="11" name="Straight Connector 10"/>
              <p:cNvCxnSpPr/>
              <p:nvPr/>
            </p:nvCxnSpPr>
            <p:spPr>
              <a:xfrm>
                <a:off x="437924" y="3021931"/>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37924" y="4296607"/>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37924" y="3659269"/>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37924" y="4931145"/>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52306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par>
                                <p:cTn id="10" presetID="2" presetClass="entr" presetSubtype="2" decel="10000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000" fill="hold"/>
                                        <p:tgtEl>
                                          <p:spTgt spid="6"/>
                                        </p:tgtEl>
                                        <p:attrNameLst>
                                          <p:attrName>ppt_x</p:attrName>
                                        </p:attrNameLst>
                                      </p:cBhvr>
                                      <p:tavLst>
                                        <p:tav tm="0">
                                          <p:val>
                                            <p:strVal val="1+#ppt_w/2"/>
                                          </p:val>
                                        </p:tav>
                                        <p:tav tm="100000">
                                          <p:val>
                                            <p:strVal val="#ppt_x"/>
                                          </p:val>
                                        </p:tav>
                                      </p:tavLst>
                                    </p:anim>
                                    <p:anim calcmode="lin" valueType="num">
                                      <p:cBhvr additive="base">
                                        <p:cTn id="13" dur="1000" fill="hold"/>
                                        <p:tgtEl>
                                          <p:spTgt spid="6"/>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1846659"/>
          </a:xfrm>
        </p:spPr>
        <p:txBody>
          <a:bodyPr/>
          <a:lstStyle/>
          <a:p>
            <a:r>
              <a:rPr lang="en-US" sz="6000"/>
              <a:t>What’s a modern</a:t>
            </a:r>
            <a:r>
              <a:rPr lang="en-US" sz="6000" dirty="0"/>
              <a:t> </a:t>
            </a:r>
            <a:r>
              <a:rPr lang="en-US" sz="6000"/>
              <a:t>page?</a:t>
            </a:r>
            <a:endParaRPr lang="en-US" sz="6000" dirty="0"/>
          </a:p>
        </p:txBody>
      </p:sp>
      <p:sp>
        <p:nvSpPr>
          <p:cNvPr id="3" name="Picture Placeholder 2"/>
          <p:cNvSpPr>
            <a:spLocks noGrp="1"/>
          </p:cNvSpPr>
          <p:nvPr>
            <p:ph type="pic" sz="quarter" idx="10"/>
          </p:nvPr>
        </p:nvSpPr>
        <p:spPr/>
      </p:sp>
      <p:sp>
        <p:nvSpPr>
          <p:cNvPr id="4" name="TextBox 3"/>
          <p:cNvSpPr txBox="1"/>
          <p:nvPr/>
        </p:nvSpPr>
        <p:spPr>
          <a:xfrm>
            <a:off x="274639" y="2963862"/>
            <a:ext cx="5714998" cy="267457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rendered</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CDN deployed</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web parts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and persisted caches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Mobile optimized</a:t>
            </a:r>
          </a:p>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5928000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55637" y="220662"/>
            <a:ext cx="12141789" cy="917575"/>
          </a:xfrm>
        </p:spPr>
        <p:txBody>
          <a:bodyPr/>
          <a:lstStyle/>
          <a:p>
            <a:r>
              <a:rPr lang="en-US" dirty="0"/>
              <a:t>Modern Site Pages</a:t>
            </a:r>
          </a:p>
        </p:txBody>
      </p:sp>
      <p:sp>
        <p:nvSpPr>
          <p:cNvPr id="6" name="Text Placeholder 5"/>
          <p:cNvSpPr>
            <a:spLocks noGrp="1"/>
          </p:cNvSpPr>
          <p:nvPr>
            <p:ph type="body" sz="quarter" idx="10"/>
          </p:nvPr>
        </p:nvSpPr>
        <p:spPr>
          <a:xfrm>
            <a:off x="634183" y="1245927"/>
            <a:ext cx="7096222" cy="5164491"/>
          </a:xfrm>
        </p:spPr>
        <p:txBody>
          <a:bodyPr/>
          <a:lstStyle/>
          <a:p>
            <a:r>
              <a:rPr lang="en-US" sz="2000" kern="0" dirty="0">
                <a:gradFill>
                  <a:gsLst>
                    <a:gs pos="78906">
                      <a:schemeClr val="accent1"/>
                    </a:gs>
                    <a:gs pos="46000">
                      <a:schemeClr val="accent1"/>
                    </a:gs>
                  </a:gsLst>
                  <a:lin ang="5400000" scaled="1"/>
                </a:gradFill>
                <a:latin typeface="+mn-lt"/>
              </a:rPr>
              <a:t>Easily create powerful, beautiful looking pages</a:t>
            </a:r>
          </a:p>
          <a:p>
            <a:r>
              <a:rPr lang="en-US" sz="1800" dirty="0">
                <a:gradFill>
                  <a:gsLst>
                    <a:gs pos="1250">
                      <a:schemeClr val="tx1"/>
                    </a:gs>
                    <a:gs pos="100000">
                      <a:schemeClr val="tx1"/>
                    </a:gs>
                  </a:gsLst>
                  <a:lin ang="5400000" scaled="0"/>
                </a:gradFill>
                <a:latin typeface="+mn-lt"/>
              </a:rPr>
              <a:t>Communicate ideas and information using our new authoring canvas and gallery of web parts.</a:t>
            </a:r>
          </a:p>
          <a:p>
            <a:endParaRPr lang="en-US" sz="1800" kern="0" dirty="0">
              <a:gradFill>
                <a:gsLst>
                  <a:gs pos="78906">
                    <a:schemeClr val="accent1"/>
                  </a:gs>
                  <a:gs pos="46000">
                    <a:schemeClr val="accent1"/>
                  </a:gs>
                </a:gsLst>
                <a:lin ang="5400000" scaled="1"/>
              </a:gradFill>
              <a:latin typeface="+mn-lt"/>
            </a:endParaRPr>
          </a:p>
          <a:p>
            <a:r>
              <a:rPr lang="en-US" sz="2000" kern="0" dirty="0">
                <a:gradFill>
                  <a:gsLst>
                    <a:gs pos="78906">
                      <a:schemeClr val="accent1"/>
                    </a:gs>
                    <a:gs pos="46000">
                      <a:schemeClr val="accent1"/>
                    </a:gs>
                  </a:gsLst>
                  <a:lin ang="5400000" scaled="1"/>
                </a:gradFill>
                <a:latin typeface="+mn-lt"/>
              </a:rPr>
              <a:t>Modern building blocks</a:t>
            </a:r>
          </a:p>
          <a:p>
            <a:r>
              <a:rPr lang="en-US" sz="1800" dirty="0">
                <a:gradFill>
                  <a:gsLst>
                    <a:gs pos="1250">
                      <a:schemeClr val="tx1"/>
                    </a:gs>
                    <a:gs pos="100000">
                      <a:schemeClr val="tx1"/>
                    </a:gs>
                  </a:gsLst>
                  <a:lin ang="5400000" scaled="0"/>
                </a:gradFill>
                <a:latin typeface="+mn-lt"/>
              </a:rPr>
              <a:t>Authoring canvas and web parts are built using client-side HTML and JavaScript. Pages are reusable in custom applications</a:t>
            </a:r>
          </a:p>
          <a:p>
            <a:endParaRPr lang="en-US" sz="1800" kern="0" dirty="0">
              <a:gradFill>
                <a:gsLst>
                  <a:gs pos="78906">
                    <a:schemeClr val="accent1"/>
                  </a:gs>
                  <a:gs pos="46000">
                    <a:schemeClr val="accent1"/>
                  </a:gs>
                </a:gsLst>
                <a:lin ang="5400000" scaled="1"/>
              </a:gradFill>
              <a:latin typeface="+mn-lt"/>
            </a:endParaRPr>
          </a:p>
          <a:p>
            <a:r>
              <a:rPr lang="en-US" sz="2000" kern="0" dirty="0">
                <a:gradFill>
                  <a:gsLst>
                    <a:gs pos="78906">
                      <a:schemeClr val="accent1"/>
                    </a:gs>
                    <a:gs pos="46000">
                      <a:schemeClr val="accent1"/>
                    </a:gs>
                  </a:gsLst>
                  <a:lin ang="5400000" scaled="1"/>
                </a:gradFill>
                <a:latin typeface="+mn-lt"/>
              </a:rPr>
              <a:t>Mobile support is built in from the start</a:t>
            </a:r>
          </a:p>
          <a:p>
            <a:r>
              <a:rPr lang="en-US" sz="1800" dirty="0">
                <a:gradFill>
                  <a:gsLst>
                    <a:gs pos="1250">
                      <a:schemeClr val="tx1"/>
                    </a:gs>
                    <a:gs pos="100000">
                      <a:schemeClr val="tx1"/>
                    </a:gs>
                  </a:gsLst>
                  <a:lin ang="5400000" scaled="0"/>
                </a:gradFill>
                <a:latin typeface="+mn-lt"/>
              </a:rPr>
              <a:t>Content reflows across device sizes and pages are fast and fluid.</a:t>
            </a:r>
          </a:p>
          <a:p>
            <a:endParaRPr lang="en-US" sz="1800" kern="0" dirty="0">
              <a:gradFill>
                <a:gsLst>
                  <a:gs pos="78906">
                    <a:schemeClr val="accent1"/>
                  </a:gs>
                  <a:gs pos="46000">
                    <a:schemeClr val="accent1"/>
                  </a:gs>
                </a:gsLst>
                <a:lin ang="5400000" scaled="1"/>
              </a:gradFill>
              <a:latin typeface="+mn-lt"/>
            </a:endParaRPr>
          </a:p>
          <a:p>
            <a:r>
              <a:rPr lang="en-US" sz="2000" kern="0" dirty="0">
                <a:gradFill>
                  <a:gsLst>
                    <a:gs pos="78906">
                      <a:schemeClr val="accent1"/>
                    </a:gs>
                    <a:gs pos="46000">
                      <a:schemeClr val="accent1"/>
                    </a:gs>
                  </a:gsLst>
                  <a:lin ang="5400000" scaled="1"/>
                </a:gradFill>
                <a:latin typeface="+mn-lt"/>
              </a:rPr>
              <a:t>Pages get better with the Microsoft Graph</a:t>
            </a:r>
          </a:p>
          <a:p>
            <a:r>
              <a:rPr lang="en-US" sz="1800" dirty="0">
                <a:gradFill>
                  <a:gsLst>
                    <a:gs pos="1250">
                      <a:schemeClr val="tx1"/>
                    </a:gs>
                    <a:gs pos="100000">
                      <a:schemeClr val="tx1"/>
                    </a:gs>
                  </a:gsLst>
                  <a:lin ang="5400000" scaled="0"/>
                </a:gradFill>
                <a:latin typeface="+mn-lt"/>
              </a:rPr>
              <a:t>Authors can leverage Microsoft Graph to surface relevant pages to the people that need to read them. </a:t>
            </a:r>
          </a:p>
          <a:p>
            <a:pPr marL="571500" indent="-571500">
              <a:buFont typeface="Arial" panose="020B0604020202020204" pitchFamily="34" charset="0"/>
              <a:buChar char="•"/>
            </a:pPr>
            <a:endParaRPr lang="en-US" sz="3600" dirty="0"/>
          </a:p>
        </p:txBody>
      </p:sp>
      <p:pic>
        <p:nvPicPr>
          <p:cNvPr id="8" name="Picture 7"/>
          <p:cNvPicPr>
            <a:picLocks noChangeAspect="1"/>
          </p:cNvPicPr>
          <p:nvPr/>
        </p:nvPicPr>
        <p:blipFill>
          <a:blip r:embed="rId3"/>
          <a:stretch>
            <a:fillRect/>
          </a:stretch>
        </p:blipFill>
        <p:spPr>
          <a:xfrm>
            <a:off x="7730405" y="115964"/>
            <a:ext cx="4626643" cy="6837682"/>
          </a:xfrm>
          <a:prstGeom prst="rect">
            <a:avLst/>
          </a:prstGeom>
        </p:spPr>
      </p:pic>
    </p:spTree>
    <p:extLst>
      <p:ext uri="{BB962C8B-B14F-4D97-AF65-F5344CB8AC3E}">
        <p14:creationId xmlns:p14="http://schemas.microsoft.com/office/powerpoint/2010/main" val="3029646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1000"/>
                                        <p:tgtEl>
                                          <p:spTgt spid="6">
                                            <p:txEl>
                                              <p:pRg st="3" end="3"/>
                                            </p:txEl>
                                          </p:spTgt>
                                        </p:tgtEl>
                                      </p:cBhvr>
                                    </p:animEffect>
                                    <p:anim calcmode="lin" valueType="num">
                                      <p:cBhvr>
                                        <p:cTn id="20"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1000"/>
                                        <p:tgtEl>
                                          <p:spTgt spid="6">
                                            <p:txEl>
                                              <p:pRg st="4" end="4"/>
                                            </p:txEl>
                                          </p:spTgt>
                                        </p:tgtEl>
                                      </p:cBhvr>
                                    </p:animEffect>
                                    <p:anim calcmode="lin" valueType="num">
                                      <p:cBhvr>
                                        <p:cTn id="25"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1000"/>
                                        <p:tgtEl>
                                          <p:spTgt spid="6">
                                            <p:txEl>
                                              <p:pRg st="6" end="6"/>
                                            </p:txEl>
                                          </p:spTgt>
                                        </p:tgtEl>
                                      </p:cBhvr>
                                    </p:animEffect>
                                    <p:anim calcmode="lin" valueType="num">
                                      <p:cBhvr>
                                        <p:cTn id="32"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6" end="6"/>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1000"/>
                                        <p:tgtEl>
                                          <p:spTgt spid="6">
                                            <p:txEl>
                                              <p:pRg st="7" end="7"/>
                                            </p:txEl>
                                          </p:spTgt>
                                        </p:tgtEl>
                                      </p:cBhvr>
                                    </p:animEffect>
                                    <p:anim calcmode="lin" valueType="num">
                                      <p:cBhvr>
                                        <p:cTn id="37"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8"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animEffect transition="in" filter="fade">
                                      <p:cBhvr>
                                        <p:cTn id="43" dur="1000"/>
                                        <p:tgtEl>
                                          <p:spTgt spid="6">
                                            <p:txEl>
                                              <p:pRg st="9" end="9"/>
                                            </p:txEl>
                                          </p:spTgt>
                                        </p:tgtEl>
                                      </p:cBhvr>
                                    </p:animEffect>
                                    <p:anim calcmode="lin" valueType="num">
                                      <p:cBhvr>
                                        <p:cTn id="44"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45" dur="1000" fill="hold"/>
                                        <p:tgtEl>
                                          <p:spTgt spid="6">
                                            <p:txEl>
                                              <p:pRg st="9" end="9"/>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6">
                                            <p:txEl>
                                              <p:pRg st="10" end="10"/>
                                            </p:txEl>
                                          </p:spTgt>
                                        </p:tgtEl>
                                        <p:attrNameLst>
                                          <p:attrName>style.visibility</p:attrName>
                                        </p:attrNameLst>
                                      </p:cBhvr>
                                      <p:to>
                                        <p:strVal val="visible"/>
                                      </p:to>
                                    </p:set>
                                    <p:animEffect transition="in" filter="fade">
                                      <p:cBhvr>
                                        <p:cTn id="48" dur="1000"/>
                                        <p:tgtEl>
                                          <p:spTgt spid="6">
                                            <p:txEl>
                                              <p:pRg st="10" end="10"/>
                                            </p:txEl>
                                          </p:spTgt>
                                        </p:tgtEl>
                                      </p:cBhvr>
                                    </p:animEffect>
                                    <p:anim calcmode="lin" valueType="num">
                                      <p:cBhvr>
                                        <p:cTn id="49"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50" dur="10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a:t>Modern SharePoint pages and experience with out-of-the-box web parts</a:t>
            </a:r>
            <a:endParaRPr lang="fi-FI" dirty="0"/>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662815"/>
          </a:xfrm>
        </p:spPr>
        <p:txBody>
          <a:bodyPr/>
          <a:lstStyle/>
          <a:p>
            <a:pPr>
              <a:spcAft>
                <a:spcPts val="600"/>
              </a:spcAft>
            </a:pPr>
            <a:r>
              <a:rPr lang="en-US" dirty="0">
                <a:gradFill>
                  <a:gsLst>
                    <a:gs pos="2917">
                      <a:schemeClr val="tx1"/>
                    </a:gs>
                    <a:gs pos="30000">
                      <a:schemeClr val="tx1"/>
                    </a:gs>
                  </a:gsLst>
                  <a:lin ang="5400000" scaled="0"/>
                </a:gradFill>
              </a:rPr>
              <a:t>Mobile, both responsive and tight integration with SharePoint apps</a:t>
            </a:r>
          </a:p>
          <a:p>
            <a:pPr>
              <a:spcAft>
                <a:spcPts val="600"/>
              </a:spcAft>
            </a:pPr>
            <a:r>
              <a:rPr lang="en-US" dirty="0">
                <a:gradFill>
                  <a:gsLst>
                    <a:gs pos="2917">
                      <a:schemeClr val="tx1"/>
                    </a:gs>
                    <a:gs pos="30000">
                      <a:schemeClr val="tx1"/>
                    </a:gs>
                  </a:gsLst>
                  <a:lin ang="5400000" scaled="0"/>
                </a:gradFill>
              </a:rPr>
              <a:t>Performance best practices baked in from Day 1, innovate over time</a:t>
            </a:r>
          </a:p>
          <a:p>
            <a:pPr>
              <a:spcAft>
                <a:spcPts val="600"/>
              </a:spcAft>
            </a:pPr>
            <a:r>
              <a:rPr lang="en-US" dirty="0">
                <a:gradFill>
                  <a:gsLst>
                    <a:gs pos="2917">
                      <a:schemeClr val="tx1"/>
                    </a:gs>
                    <a:gs pos="30000">
                      <a:schemeClr val="tx1"/>
                    </a:gs>
                  </a:gsLst>
                  <a:lin ang="5400000" scaled="0"/>
                </a:gradFill>
              </a:rPr>
              <a:t>Powered by </a:t>
            </a:r>
            <a:r>
              <a:rPr lang="en-US" dirty="0" err="1">
                <a:gradFill>
                  <a:gsLst>
                    <a:gs pos="2917">
                      <a:schemeClr val="tx1"/>
                    </a:gs>
                    <a:gs pos="30000">
                      <a:schemeClr val="tx1"/>
                    </a:gs>
                  </a:gsLst>
                  <a:lin ang="5400000" scaled="0"/>
                </a:gradFill>
              </a:rPr>
              <a:t>SPFx</a:t>
            </a:r>
            <a:r>
              <a:rPr lang="en-US" dirty="0">
                <a:gradFill>
                  <a:gsLst>
                    <a:gs pos="2917">
                      <a:schemeClr val="tx1"/>
                    </a:gs>
                    <a:gs pos="30000">
                      <a:schemeClr val="tx1"/>
                    </a:gs>
                  </a:gsLst>
                  <a:lin ang="5400000" scaled="0"/>
                </a:gradFill>
              </a:rPr>
              <a:t>, Office Fabric, and shared middle tier microservices</a:t>
            </a:r>
          </a:p>
          <a:p>
            <a:pPr>
              <a:spcAft>
                <a:spcPts val="600"/>
              </a:spcAft>
            </a:pPr>
            <a:r>
              <a:rPr lang="en-US" dirty="0">
                <a:gradFill>
                  <a:gsLst>
                    <a:gs pos="2917">
                      <a:schemeClr val="tx1"/>
                    </a:gs>
                    <a:gs pos="30000">
                      <a:schemeClr val="tx1"/>
                    </a:gs>
                  </a:gsLst>
                  <a:lin ang="5400000" scaled="0"/>
                </a:gradFill>
              </a:rPr>
              <a:t>Foundation for modern portals</a:t>
            </a:r>
          </a:p>
        </p:txBody>
      </p:sp>
      <p:sp>
        <p:nvSpPr>
          <p:cNvPr id="3" name="Title 2"/>
          <p:cNvSpPr>
            <a:spLocks noGrp="1"/>
          </p:cNvSpPr>
          <p:nvPr>
            <p:ph type="title"/>
          </p:nvPr>
        </p:nvSpPr>
        <p:spPr/>
        <p:txBody>
          <a:bodyPr/>
          <a:lstStyle/>
          <a:p>
            <a:r>
              <a:rPr lang="en-US" dirty="0"/>
              <a:t>Modern pages: mobile, fast, and powerful</a:t>
            </a:r>
          </a:p>
        </p:txBody>
      </p:sp>
    </p:spTree>
    <p:extLst>
      <p:ext uri="{BB962C8B-B14F-4D97-AF65-F5344CB8AC3E}">
        <p14:creationId xmlns:p14="http://schemas.microsoft.com/office/powerpoint/2010/main" val="2834222930"/>
      </p:ext>
    </p:extLst>
  </p:cSld>
  <p:clrMapOvr>
    <a:masterClrMapping/>
  </p:clrMapOvr>
  <p:transition>
    <p:fade/>
  </p:transition>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03303fe1702f2260f5cbd784e308da8">
  <xsd:schema xmlns:xsd="http://www.w3.org/2001/XMLSchema" xmlns:xs="http://www.w3.org/2001/XMLSchema" xmlns:p="http://schemas.microsoft.com/office/2006/metadata/properties" xmlns:ns2="8b796c41-22f8-4e5f-a4f6-26e92db7f69d" targetNamespace="http://schemas.microsoft.com/office/2006/metadata/properties" ma:root="true" ma:fieldsID="866a6ca8f83c4803d5ab8bc7780c9897"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8b796c41-22f8-4e5f-a4f6-26e92db7f69d"/>
    <ds:schemaRef ds:uri="http://www.w3.org/XML/1998/namespace"/>
    <ds:schemaRef ds:uri="http://purl.org/dc/dcmitype/"/>
  </ds:schemaRefs>
</ds:datastoreItem>
</file>

<file path=customXml/itemProps3.xml><?xml version="1.0" encoding="utf-8"?>
<ds:datastoreItem xmlns:ds="http://schemas.openxmlformats.org/officeDocument/2006/customXml" ds:itemID="{4B1BAD19-4281-4E08-B892-8D8A71DCE28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118</TotalTime>
  <Words>1438</Words>
  <Application>Microsoft Office PowerPoint</Application>
  <PresentationFormat>Custom</PresentationFormat>
  <Paragraphs>225</Paragraphs>
  <Slides>14</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Calibri</vt:lpstr>
      <vt:lpstr>Consolas</vt:lpstr>
      <vt:lpstr>Segoe UI</vt:lpstr>
      <vt:lpstr>Segoe UI Light</vt:lpstr>
      <vt:lpstr>Segoe UI Semibold</vt:lpstr>
      <vt:lpstr>Segoe UI Semilight</vt:lpstr>
      <vt:lpstr>Wingdings</vt:lpstr>
      <vt:lpstr>5-30719_SharePoint_Team_Template_Light</vt:lpstr>
      <vt:lpstr>Getting started with SharePoint Framework</vt:lpstr>
      <vt:lpstr>Agenda</vt:lpstr>
      <vt:lpstr>SharePoint UX – Evolving cross versions</vt:lpstr>
      <vt:lpstr>SharePoint Extensibility Principles Build long-term, value-added services for enterprise mobility</vt:lpstr>
      <vt:lpstr>SharePoint Framework</vt:lpstr>
      <vt:lpstr>What’s a modern page?</vt:lpstr>
      <vt:lpstr>Modern Site Pages</vt:lpstr>
      <vt:lpstr>DEMO</vt:lpstr>
      <vt:lpstr>Modern pages: mobile, fast, and powerful</vt:lpstr>
      <vt:lpstr>All JavaScript development? - No</vt:lpstr>
      <vt:lpstr>Summary</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Introducing SharePoint Framework</dc:title>
  <dc:subject>&lt;Speech title here&gt;</dc:subject>
  <dc:creator>Vesa Juvonen;Todd Baginski</dc:creator>
  <cp:keywords>SharePoint, PnP</cp:keywords>
  <dc:description>Template: _x000d_
Formatting: _x000d_
Audience Type:</dc:description>
  <cp:lastModifiedBy>Todd Baginski</cp:lastModifiedBy>
  <cp:revision>19</cp:revision>
  <dcterms:created xsi:type="dcterms:W3CDTF">2016-10-24T10:18:28Z</dcterms:created>
  <dcterms:modified xsi:type="dcterms:W3CDTF">2016-11-04T13:38:29Z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